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322" r:id="rId3"/>
    <p:sldId id="276" r:id="rId4"/>
    <p:sldId id="277" r:id="rId5"/>
    <p:sldId id="321" r:id="rId6"/>
    <p:sldId id="304" r:id="rId7"/>
    <p:sldId id="278" r:id="rId8"/>
    <p:sldId id="279" r:id="rId9"/>
    <p:sldId id="280" r:id="rId10"/>
    <p:sldId id="281" r:id="rId11"/>
    <p:sldId id="283" r:id="rId12"/>
    <p:sldId id="308" r:id="rId13"/>
    <p:sldId id="284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71" r:id="rId22"/>
    <p:sldId id="268" r:id="rId23"/>
    <p:sldId id="270" r:id="rId24"/>
    <p:sldId id="269" r:id="rId25"/>
    <p:sldId id="272" r:id="rId26"/>
    <p:sldId id="264" r:id="rId27"/>
    <p:sldId id="273" r:id="rId28"/>
    <p:sldId id="323" r:id="rId29"/>
    <p:sldId id="265" r:id="rId30"/>
    <p:sldId id="285" r:id="rId31"/>
    <p:sldId id="286" r:id="rId32"/>
    <p:sldId id="333" r:id="rId33"/>
    <p:sldId id="287" r:id="rId34"/>
    <p:sldId id="289" r:id="rId35"/>
    <p:sldId id="332" r:id="rId36"/>
    <p:sldId id="267" r:id="rId37"/>
    <p:sldId id="291" r:id="rId38"/>
    <p:sldId id="292" r:id="rId39"/>
    <p:sldId id="293" r:id="rId40"/>
    <p:sldId id="296" r:id="rId41"/>
    <p:sldId id="294" r:id="rId42"/>
    <p:sldId id="305" r:id="rId43"/>
    <p:sldId id="324" r:id="rId44"/>
    <p:sldId id="297" r:id="rId45"/>
    <p:sldId id="325" r:id="rId46"/>
    <p:sldId id="307" r:id="rId47"/>
    <p:sldId id="318" r:id="rId48"/>
    <p:sldId id="319" r:id="rId49"/>
    <p:sldId id="309" r:id="rId50"/>
    <p:sldId id="310" r:id="rId51"/>
    <p:sldId id="311" r:id="rId52"/>
    <p:sldId id="320" r:id="rId53"/>
    <p:sldId id="313" r:id="rId54"/>
    <p:sldId id="316" r:id="rId55"/>
    <p:sldId id="328" r:id="rId56"/>
    <p:sldId id="317" r:id="rId57"/>
    <p:sldId id="330" r:id="rId58"/>
    <p:sldId id="326" r:id="rId59"/>
    <p:sldId id="327" r:id="rId60"/>
    <p:sldId id="329" r:id="rId61"/>
    <p:sldId id="331" r:id="rId62"/>
    <p:sldId id="334" r:id="rId63"/>
    <p:sldId id="33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5" autoAdjust="0"/>
    <p:restoredTop sz="94660"/>
  </p:normalViewPr>
  <p:slideViewPr>
    <p:cSldViewPr snapToGrid="0">
      <p:cViewPr varScale="1">
        <p:scale>
          <a:sx n="54" d="100"/>
          <a:sy n="54" d="100"/>
        </p:scale>
        <p:origin x="6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8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872CB-2896-4A96-A85E-B89B1834D97A}" type="datetimeFigureOut">
              <a:rPr lang="en-IN" smtClean="0"/>
              <a:t>11-02-2020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E6CCF-70D4-4F9F-B339-0890B4D739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646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872CB-2896-4A96-A85E-B89B1834D97A}" type="datetimeFigureOut">
              <a:rPr lang="en-IN" smtClean="0"/>
              <a:t>11-02-2020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E6CCF-70D4-4F9F-B339-0890B4D739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963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872CB-2896-4A96-A85E-B89B1834D97A}" type="datetimeFigureOut">
              <a:rPr lang="en-IN" smtClean="0"/>
              <a:t>11-02-2020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E6CCF-70D4-4F9F-B339-0890B4D739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939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872CB-2896-4A96-A85E-B89B1834D97A}" type="datetimeFigureOut">
              <a:rPr lang="en-IN" smtClean="0"/>
              <a:t>11-02-2020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E6CCF-70D4-4F9F-B339-0890B4D739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821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872CB-2896-4A96-A85E-B89B1834D97A}" type="datetimeFigureOut">
              <a:rPr lang="en-IN" smtClean="0"/>
              <a:t>11-02-2020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E6CCF-70D4-4F9F-B339-0890B4D739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37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872CB-2896-4A96-A85E-B89B1834D97A}" type="datetimeFigureOut">
              <a:rPr lang="en-IN" smtClean="0"/>
              <a:t>11-02-2020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E6CCF-70D4-4F9F-B339-0890B4D739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266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872CB-2896-4A96-A85E-B89B1834D97A}" type="datetimeFigureOut">
              <a:rPr lang="en-IN" smtClean="0"/>
              <a:t>11-02-2020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E6CCF-70D4-4F9F-B339-0890B4D739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864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872CB-2896-4A96-A85E-B89B1834D97A}" type="datetimeFigureOut">
              <a:rPr lang="en-IN" smtClean="0"/>
              <a:t>11-02-2020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E6CCF-70D4-4F9F-B339-0890B4D739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915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872CB-2896-4A96-A85E-B89B1834D97A}" type="datetimeFigureOut">
              <a:rPr lang="en-IN" smtClean="0"/>
              <a:t>11-02-2020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E6CCF-70D4-4F9F-B339-0890B4D739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379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872CB-2896-4A96-A85E-B89B1834D97A}" type="datetimeFigureOut">
              <a:rPr lang="en-IN" smtClean="0"/>
              <a:t>11-02-2020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E6CCF-70D4-4F9F-B339-0890B4D739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959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872CB-2896-4A96-A85E-B89B1834D97A}" type="datetimeFigureOut">
              <a:rPr lang="en-IN" smtClean="0"/>
              <a:t>11-02-2020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E6CCF-70D4-4F9F-B339-0890B4D739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46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872CB-2896-4A96-A85E-B89B1834D97A}" type="datetimeFigureOut">
              <a:rPr lang="en-IN" smtClean="0"/>
              <a:t>11-02-2020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E6CCF-70D4-4F9F-B339-0890B4D739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886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C++ slides - I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27275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Objects and Classes</a:t>
            </a:r>
            <a:r>
              <a:rPr lang="en-US" dirty="0"/>
              <a:t>: Structure in C and C++, Class specification, Objects, Data hiding, Encapsulation and abstraction, namespaces, Array of objects, Passing objects as arguments, Returning object from a function, inline functions, Static data member and member function, ‘</a:t>
            </a:r>
            <a:r>
              <a:rPr lang="en-US" dirty="0" err="1"/>
              <a:t>const</a:t>
            </a:r>
            <a:r>
              <a:rPr lang="en-US" dirty="0"/>
              <a:t>’ member function.</a:t>
            </a:r>
            <a:endParaRPr lang="en-IN" dirty="0"/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14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5113"/>
          </a:xfrm>
        </p:spPr>
        <p:txBody>
          <a:bodyPr/>
          <a:lstStyle/>
          <a:p>
            <a:r>
              <a:rPr lang="en-US" dirty="0"/>
              <a:t>What will be the output?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0238"/>
            <a:ext cx="10515600" cy="50194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3200" dirty="0"/>
              <a:t>#include &lt;</a:t>
            </a:r>
            <a:r>
              <a:rPr lang="en-IN" sz="3200" dirty="0" err="1"/>
              <a:t>iostream</a:t>
            </a:r>
            <a:r>
              <a:rPr lang="en-IN" sz="3200" dirty="0"/>
              <a:t>&gt; </a:t>
            </a:r>
          </a:p>
          <a:p>
            <a:pPr marL="0" indent="0">
              <a:buNone/>
            </a:pPr>
            <a:r>
              <a:rPr lang="en-IN" sz="3200" dirty="0"/>
              <a:t>using namespace </a:t>
            </a:r>
            <a:r>
              <a:rPr lang="en-IN" sz="3200" dirty="0" err="1"/>
              <a:t>std</a:t>
            </a:r>
            <a:r>
              <a:rPr lang="en-IN" sz="3200" dirty="0"/>
              <a:t>; </a:t>
            </a:r>
          </a:p>
          <a:p>
            <a:pPr marL="0" indent="0">
              <a:buNone/>
            </a:pPr>
            <a:r>
              <a:rPr lang="en-IN" sz="3200" dirty="0">
                <a:solidFill>
                  <a:srgbClr val="C00000"/>
                </a:solidFill>
              </a:rPr>
              <a:t>namespace </a:t>
            </a:r>
            <a:r>
              <a:rPr lang="en-IN" sz="3200" dirty="0" err="1">
                <a:solidFill>
                  <a:srgbClr val="C00000"/>
                </a:solidFill>
              </a:rPr>
              <a:t>ns1</a:t>
            </a:r>
            <a:r>
              <a:rPr lang="en-IN" sz="3200" dirty="0">
                <a:solidFill>
                  <a:srgbClr val="C00000"/>
                </a:solidFill>
              </a:rPr>
              <a:t> { </a:t>
            </a:r>
            <a:r>
              <a:rPr lang="en-IN" sz="3200" dirty="0" err="1">
                <a:solidFill>
                  <a:srgbClr val="C00000"/>
                </a:solidFill>
              </a:rPr>
              <a:t>int</a:t>
            </a:r>
            <a:r>
              <a:rPr lang="en-IN" sz="3200" dirty="0">
                <a:solidFill>
                  <a:srgbClr val="C00000"/>
                </a:solidFill>
              </a:rPr>
              <a:t> value() {return 5;}} </a:t>
            </a:r>
          </a:p>
          <a:p>
            <a:pPr marL="0" indent="0">
              <a:buNone/>
            </a:pPr>
            <a:r>
              <a:rPr lang="en-IN" sz="3200" dirty="0">
                <a:solidFill>
                  <a:srgbClr val="C00000"/>
                </a:solidFill>
              </a:rPr>
              <a:t>namespace </a:t>
            </a:r>
            <a:r>
              <a:rPr lang="en-IN" sz="3200" dirty="0" err="1">
                <a:solidFill>
                  <a:srgbClr val="C00000"/>
                </a:solidFill>
              </a:rPr>
              <a:t>ns2</a:t>
            </a:r>
            <a:r>
              <a:rPr lang="en-IN" sz="3200" dirty="0">
                <a:solidFill>
                  <a:srgbClr val="C00000"/>
                </a:solidFill>
              </a:rPr>
              <a:t> { </a:t>
            </a:r>
            <a:r>
              <a:rPr lang="en-IN" sz="3200" dirty="0" err="1">
                <a:solidFill>
                  <a:srgbClr val="C00000"/>
                </a:solidFill>
              </a:rPr>
              <a:t>int</a:t>
            </a:r>
            <a:r>
              <a:rPr lang="en-IN" sz="3200" dirty="0">
                <a:solidFill>
                  <a:srgbClr val="C00000"/>
                </a:solidFill>
              </a:rPr>
              <a:t> x=10; </a:t>
            </a:r>
            <a:r>
              <a:rPr lang="en-IN" sz="3200" dirty="0" err="1">
                <a:solidFill>
                  <a:srgbClr val="C00000"/>
                </a:solidFill>
              </a:rPr>
              <a:t>int</a:t>
            </a:r>
            <a:r>
              <a:rPr lang="en-IN" sz="3200" dirty="0">
                <a:solidFill>
                  <a:srgbClr val="C00000"/>
                </a:solidFill>
              </a:rPr>
              <a:t> value() {return 4;}} </a:t>
            </a:r>
          </a:p>
          <a:p>
            <a:pPr marL="0" indent="0">
              <a:buNone/>
            </a:pPr>
            <a:r>
              <a:rPr lang="en-IN" sz="3200" dirty="0"/>
              <a:t> </a:t>
            </a:r>
            <a:r>
              <a:rPr lang="en-IN" sz="3200" dirty="0" err="1"/>
              <a:t>int</a:t>
            </a:r>
            <a:r>
              <a:rPr lang="en-IN" sz="3200" dirty="0"/>
              <a:t> main() { </a:t>
            </a:r>
          </a:p>
          <a:p>
            <a:pPr marL="0" indent="0">
              <a:buNone/>
            </a:pPr>
            <a:r>
              <a:rPr lang="en-IN" sz="3200" dirty="0" err="1"/>
              <a:t>cout</a:t>
            </a:r>
            <a:r>
              <a:rPr lang="en-IN" sz="3200" dirty="0"/>
              <a:t> &lt;&lt; </a:t>
            </a:r>
            <a:r>
              <a:rPr lang="en-IN" sz="3200" dirty="0" err="1"/>
              <a:t>ns1</a:t>
            </a:r>
            <a:r>
              <a:rPr lang="en-IN" sz="3200" dirty="0"/>
              <a:t>::value() &lt;&lt; </a:t>
            </a:r>
            <a:r>
              <a:rPr lang="en-IN" sz="3200" dirty="0" err="1"/>
              <a:t>endl</a:t>
            </a:r>
            <a:r>
              <a:rPr lang="en-IN" sz="3200" dirty="0"/>
              <a:t>;  </a:t>
            </a:r>
          </a:p>
          <a:p>
            <a:pPr marL="0" indent="0">
              <a:buNone/>
            </a:pPr>
            <a:r>
              <a:rPr lang="en-IN" sz="3200" dirty="0" err="1"/>
              <a:t>cout</a:t>
            </a:r>
            <a:r>
              <a:rPr lang="en-IN" sz="3200" dirty="0"/>
              <a:t> &lt;&lt; </a:t>
            </a:r>
            <a:r>
              <a:rPr lang="en-IN" sz="3200" dirty="0" err="1"/>
              <a:t>ns2</a:t>
            </a:r>
            <a:r>
              <a:rPr lang="en-IN" sz="3200" dirty="0"/>
              <a:t>::value() &lt;&lt; </a:t>
            </a:r>
            <a:r>
              <a:rPr lang="en-IN" sz="3200" dirty="0" err="1"/>
              <a:t>endl</a:t>
            </a:r>
            <a:r>
              <a:rPr lang="en-IN" sz="3200" dirty="0"/>
              <a:t>;   </a:t>
            </a:r>
          </a:p>
          <a:p>
            <a:pPr marL="0" indent="0">
              <a:buNone/>
            </a:pPr>
            <a:r>
              <a:rPr lang="en-IN" sz="3200" dirty="0" err="1"/>
              <a:t>cout</a:t>
            </a:r>
            <a:r>
              <a:rPr lang="en-IN" sz="3200" dirty="0"/>
              <a:t>&lt;&lt; </a:t>
            </a:r>
            <a:r>
              <a:rPr lang="en-IN" sz="3200" dirty="0" err="1"/>
              <a:t>ns2</a:t>
            </a:r>
            <a:r>
              <a:rPr lang="en-IN" sz="3200" dirty="0"/>
              <a:t>::x&lt;&lt;</a:t>
            </a:r>
            <a:r>
              <a:rPr lang="en-IN" sz="3200" dirty="0" err="1"/>
              <a:t>endl</a:t>
            </a:r>
            <a:r>
              <a:rPr lang="en-IN" sz="3200" dirty="0"/>
              <a:t>;  </a:t>
            </a:r>
          </a:p>
          <a:p>
            <a:pPr marL="0" indent="0">
              <a:buNone/>
            </a:pPr>
            <a:r>
              <a:rPr lang="en-IN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400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16A2-F312-9D46-BDDA-266FA0701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</a:t>
            </a:r>
            <a:r>
              <a:rPr lang="en-US" dirty="0" smtClean="0"/>
              <a:t>namespace could cause :: pollution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B8D48-1F47-9146-A885-C2544CC8E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#include&lt;iostream&gt;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int</a:t>
            </a:r>
            <a:r>
              <a:rPr lang="en-US" sz="3200" dirty="0"/>
              <a:t> main(){</a:t>
            </a:r>
          </a:p>
          <a:p>
            <a:pPr marL="0" indent="0">
              <a:buNone/>
            </a:pPr>
            <a:r>
              <a:rPr lang="en-US" sz="3200" dirty="0" err="1">
                <a:solidFill>
                  <a:srgbClr val="7030A0"/>
                </a:solidFill>
              </a:rPr>
              <a:t>std</a:t>
            </a:r>
            <a:r>
              <a:rPr lang="en-US" sz="3200" dirty="0">
                <a:solidFill>
                  <a:srgbClr val="7030A0"/>
                </a:solidFill>
              </a:rPr>
              <a:t>::</a:t>
            </a:r>
            <a:r>
              <a:rPr lang="en-US" sz="3200" dirty="0" err="1">
                <a:solidFill>
                  <a:srgbClr val="7030A0"/>
                </a:solidFill>
              </a:rPr>
              <a:t>cout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  <a:r>
              <a:rPr lang="en-US" sz="3200" dirty="0"/>
              <a:t>&lt;&lt; “Hello there” &lt;&lt; </a:t>
            </a:r>
            <a:r>
              <a:rPr lang="en-US" sz="3200" dirty="0" err="1" smtClean="0">
                <a:solidFill>
                  <a:srgbClr val="FF0000"/>
                </a:solidFill>
              </a:rPr>
              <a:t>std</a:t>
            </a:r>
            <a:r>
              <a:rPr lang="en-US" sz="3200" dirty="0" smtClean="0">
                <a:solidFill>
                  <a:srgbClr val="FF0000"/>
                </a:solidFill>
              </a:rPr>
              <a:t>::</a:t>
            </a:r>
            <a:r>
              <a:rPr lang="en-US" sz="3200" dirty="0" err="1" smtClean="0">
                <a:solidFill>
                  <a:srgbClr val="FF0000"/>
                </a:solidFill>
              </a:rPr>
              <a:t>endl</a:t>
            </a:r>
            <a:r>
              <a:rPr lang="en-US" sz="3200" dirty="0"/>
              <a:t>;</a:t>
            </a:r>
          </a:p>
          <a:p>
            <a:pPr marL="0" indent="0">
              <a:buNone/>
            </a:pPr>
            <a:r>
              <a:rPr lang="en-US" sz="3200" dirty="0"/>
              <a:t>return 0;</a:t>
            </a:r>
          </a:p>
          <a:p>
            <a:pPr marL="0" indent="0">
              <a:buNone/>
            </a:pPr>
            <a:r>
              <a:rPr lang="en-US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997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</a:t>
            </a:r>
            <a:r>
              <a:rPr lang="en-US" dirty="0" smtClean="0">
                <a:solidFill>
                  <a:srgbClr val="C00000"/>
                </a:solidFill>
              </a:rPr>
              <a:t>sing namespace </a:t>
            </a:r>
            <a:r>
              <a:rPr lang="en-US" dirty="0" err="1" smtClean="0">
                <a:solidFill>
                  <a:srgbClr val="C00000"/>
                </a:solidFill>
              </a:rPr>
              <a:t>std</a:t>
            </a:r>
            <a:r>
              <a:rPr lang="en-US" dirty="0" smtClean="0">
                <a:solidFill>
                  <a:srgbClr val="C00000"/>
                </a:solidFill>
              </a:rPr>
              <a:t>;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Thus using namespace </a:t>
            </a:r>
            <a:r>
              <a:rPr lang="en-US" dirty="0" err="1" smtClean="0"/>
              <a:t>std</a:t>
            </a:r>
            <a:r>
              <a:rPr lang="en-US" dirty="0" smtClean="0"/>
              <a:t>;  means </a:t>
            </a:r>
            <a:r>
              <a:rPr lang="en-US" dirty="0" err="1" smtClean="0"/>
              <a:t>cin</a:t>
            </a:r>
            <a:r>
              <a:rPr lang="en-US" dirty="0" smtClean="0"/>
              <a:t>/</a:t>
            </a:r>
            <a:r>
              <a:rPr lang="en-US" dirty="0" err="1" smtClean="0"/>
              <a:t>cout</a:t>
            </a:r>
            <a:r>
              <a:rPr lang="en-US" dirty="0" smtClean="0"/>
              <a:t> will be performed through standard console screen.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583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B3FC8-1AC0-F141-B674-1F017F2C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file and namespace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A1A81-2340-CD43-8F09-D71FD24F4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#include&lt;iostream&gt; </a:t>
            </a:r>
            <a:r>
              <a:rPr lang="en-US" sz="3200" dirty="0"/>
              <a:t>includes all necessary files required of CIN and COUT </a:t>
            </a:r>
            <a:r>
              <a:rPr lang="en-US" sz="3200" dirty="0" err="1"/>
              <a:t>opertions</a:t>
            </a:r>
            <a:r>
              <a:rPr lang="en-US" sz="3200" dirty="0"/>
              <a:t>.</a:t>
            </a:r>
          </a:p>
          <a:p>
            <a:r>
              <a:rPr lang="en-US" sz="3200" dirty="0">
                <a:solidFill>
                  <a:srgbClr val="7030A0"/>
                </a:solidFill>
              </a:rPr>
              <a:t>using namespace </a:t>
            </a:r>
            <a:r>
              <a:rPr lang="en-US" sz="3200" dirty="0" err="1">
                <a:solidFill>
                  <a:srgbClr val="7030A0"/>
                </a:solidFill>
              </a:rPr>
              <a:t>std</a:t>
            </a:r>
            <a:r>
              <a:rPr lang="en-US" sz="3200" dirty="0">
                <a:solidFill>
                  <a:srgbClr val="7030A0"/>
                </a:solidFill>
              </a:rPr>
              <a:t>; </a:t>
            </a:r>
            <a:r>
              <a:rPr lang="en-US" sz="3200" dirty="0"/>
              <a:t>allows us to reduce :: pollution for simpler programs </a:t>
            </a:r>
          </a:p>
        </p:txBody>
      </p:sp>
    </p:spTree>
    <p:extLst>
      <p:ext uri="{BB962C8B-B14F-4D97-AF65-F5344CB8AC3E}">
        <p14:creationId xmlns:p14="http://schemas.microsoft.com/office/powerpoint/2010/main" val="346993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Classes in C++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Class:</a:t>
            </a:r>
            <a:r>
              <a:rPr lang="en-US" sz="3200" dirty="0"/>
              <a:t> A class in C++ is the building block of object oriented programming</a:t>
            </a:r>
          </a:p>
          <a:p>
            <a:r>
              <a:rPr lang="en-US" sz="3200" dirty="0"/>
              <a:t>It is User Defined Datatype (UDT) which has data &amp; functions</a:t>
            </a:r>
          </a:p>
          <a:p>
            <a:r>
              <a:rPr lang="en-US" sz="3200" b="1" dirty="0"/>
              <a:t>Object</a:t>
            </a:r>
            <a:r>
              <a:rPr lang="en-US" sz="3200" dirty="0"/>
              <a:t> is an instance of a Class i.e. variable of </a:t>
            </a:r>
            <a:r>
              <a:rPr lang="en-US" sz="3200" dirty="0" err="1"/>
              <a:t>UDT</a:t>
            </a:r>
            <a:r>
              <a:rPr lang="en-US" sz="3200" dirty="0"/>
              <a:t>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25343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2" y="619531"/>
            <a:ext cx="7506016" cy="56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8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B84E1C-DDEE-AA4A-AAF8-924F4B4AB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44" y="239848"/>
            <a:ext cx="10310022" cy="615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2194"/>
          </a:xfrm>
        </p:spPr>
        <p:txBody>
          <a:bodyPr/>
          <a:lstStyle/>
          <a:p>
            <a:r>
              <a:rPr lang="en-US" dirty="0"/>
              <a:t>Structure in C++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149"/>
            <a:ext cx="10515600" cy="4961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#include &lt;</a:t>
            </a:r>
            <a:r>
              <a:rPr lang="en-US" dirty="0" err="1"/>
              <a:t>iostream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using namespace </a:t>
            </a:r>
            <a:r>
              <a:rPr lang="en-US" dirty="0" err="1"/>
              <a:t>std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struct</a:t>
            </a:r>
            <a:r>
              <a:rPr lang="en-US" dirty="0"/>
              <a:t> Person{</a:t>
            </a:r>
            <a:r>
              <a:rPr lang="en-US" dirty="0" err="1"/>
              <a:t>int</a:t>
            </a:r>
            <a:r>
              <a:rPr lang="en-US" dirty="0"/>
              <a:t> age;};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main(){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C00000"/>
                </a:solidFill>
              </a:rPr>
              <a:t>Person </a:t>
            </a:r>
            <a:r>
              <a:rPr lang="en-US" dirty="0" err="1">
                <a:solidFill>
                  <a:srgbClr val="C00000"/>
                </a:solidFill>
              </a:rPr>
              <a:t>p1</a:t>
            </a:r>
            <a:r>
              <a:rPr lang="en-US" dirty="0">
                <a:solidFill>
                  <a:srgbClr val="C00000"/>
                </a:solidFill>
              </a:rPr>
              <a:t>;    // No need to write </a:t>
            </a:r>
            <a:r>
              <a:rPr lang="en-US" dirty="0" err="1">
                <a:solidFill>
                  <a:srgbClr val="C00000"/>
                </a:solidFill>
              </a:rPr>
              <a:t>struct</a:t>
            </a:r>
            <a:r>
              <a:rPr lang="en-US" dirty="0">
                <a:solidFill>
                  <a:srgbClr val="C00000"/>
                </a:solidFill>
              </a:rPr>
              <a:t> Person </a:t>
            </a:r>
            <a:r>
              <a:rPr lang="en-US" dirty="0" err="1">
                <a:solidFill>
                  <a:srgbClr val="C00000"/>
                </a:solidFill>
              </a:rPr>
              <a:t>p1</a:t>
            </a:r>
            <a:r>
              <a:rPr lang="en-US" dirty="0">
                <a:solidFill>
                  <a:srgbClr val="C00000"/>
                </a:solidFill>
              </a:rPr>
              <a:t> in C++.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"Enter age: ";</a:t>
            </a:r>
            <a:r>
              <a:rPr lang="en-US" dirty="0" err="1"/>
              <a:t>cin</a:t>
            </a:r>
            <a:r>
              <a:rPr lang="en-US" dirty="0"/>
              <a:t> &gt;&gt; p1.age;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&lt;&lt;"Age: " &lt;&lt; </a:t>
            </a:r>
            <a:r>
              <a:rPr lang="en-US" dirty="0" err="1"/>
              <a:t>p1.age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return 0;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075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Structures in C++ vs in C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Functions can be defined inside structure in C++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Using </a:t>
            </a:r>
            <a:r>
              <a:rPr lang="en-US" sz="3200" b="1" i="1" dirty="0" err="1">
                <a:solidFill>
                  <a:srgbClr val="7030A0"/>
                </a:solidFill>
              </a:rPr>
              <a:t>struct</a:t>
            </a:r>
            <a:r>
              <a:rPr lang="en-US" sz="3200" dirty="0"/>
              <a:t> keyword not required in C++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C++ structures can have static members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C++ allows data hiding by using access modifiers</a:t>
            </a:r>
          </a:p>
        </p:txBody>
      </p:sp>
    </p:spTree>
    <p:extLst>
      <p:ext uri="{BB962C8B-B14F-4D97-AF65-F5344CB8AC3E}">
        <p14:creationId xmlns:p14="http://schemas.microsoft.com/office/powerpoint/2010/main" val="315571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0050"/>
            <a:ext cx="10515600" cy="57769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#include &lt;</a:t>
            </a:r>
            <a:r>
              <a:rPr lang="en-IN" dirty="0" err="1"/>
              <a:t>iostream</a:t>
            </a:r>
            <a:r>
              <a:rPr lang="en-IN" dirty="0"/>
              <a:t>&gt;</a:t>
            </a:r>
          </a:p>
          <a:p>
            <a:pPr marL="0" indent="0">
              <a:buNone/>
            </a:pPr>
            <a:r>
              <a:rPr lang="en-IN" dirty="0"/>
              <a:t>using namespace </a:t>
            </a:r>
            <a:r>
              <a:rPr lang="en-IN" dirty="0" err="1"/>
              <a:t>std</a:t>
            </a:r>
            <a:r>
              <a:rPr lang="en-IN" dirty="0"/>
              <a:t>;</a:t>
            </a:r>
          </a:p>
          <a:p>
            <a:pPr marL="0" indent="0">
              <a:buNone/>
            </a:pPr>
            <a:r>
              <a:rPr lang="en-IN" dirty="0" err="1"/>
              <a:t>struct</a:t>
            </a:r>
            <a:r>
              <a:rPr lang="en-IN" dirty="0"/>
              <a:t> Person{</a:t>
            </a:r>
          </a:p>
          <a:p>
            <a:pPr marL="0" indent="0">
              <a:buNone/>
            </a:pPr>
            <a:r>
              <a:rPr lang="en-IN" dirty="0" err="1"/>
              <a:t>int</a:t>
            </a:r>
            <a:r>
              <a:rPr lang="en-IN" dirty="0"/>
              <a:t> age</a:t>
            </a:r>
            <a:r>
              <a:rPr lang="en-IN" dirty="0" smtClean="0"/>
              <a:t>;                     //variable</a:t>
            </a:r>
            <a:endParaRPr lang="en-IN" dirty="0"/>
          </a:p>
          <a:p>
            <a:pPr marL="0" indent="0">
              <a:buNone/>
            </a:pPr>
            <a:r>
              <a:rPr lang="en-IN" dirty="0" err="1">
                <a:solidFill>
                  <a:srgbClr val="C00000"/>
                </a:solidFill>
              </a:rPr>
              <a:t>int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 err="1">
                <a:solidFill>
                  <a:srgbClr val="C00000"/>
                </a:solidFill>
              </a:rPr>
              <a:t>setAge</a:t>
            </a:r>
            <a:r>
              <a:rPr lang="en-IN" dirty="0">
                <a:solidFill>
                  <a:srgbClr val="C00000"/>
                </a:solidFill>
              </a:rPr>
              <a:t>(</a:t>
            </a:r>
            <a:r>
              <a:rPr lang="en-IN" dirty="0" err="1">
                <a:solidFill>
                  <a:srgbClr val="C00000"/>
                </a:solidFill>
              </a:rPr>
              <a:t>int</a:t>
            </a:r>
            <a:r>
              <a:rPr lang="en-IN" dirty="0">
                <a:solidFill>
                  <a:srgbClr val="C00000"/>
                </a:solidFill>
              </a:rPr>
              <a:t> a){age = a</a:t>
            </a:r>
            <a:r>
              <a:rPr lang="en-IN" dirty="0" smtClean="0">
                <a:solidFill>
                  <a:srgbClr val="C00000"/>
                </a:solidFill>
              </a:rPr>
              <a:t>;}    //function</a:t>
            </a:r>
            <a:endParaRPr lang="en-IN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N" dirty="0" err="1">
                <a:solidFill>
                  <a:srgbClr val="C00000"/>
                </a:solidFill>
              </a:rPr>
              <a:t>int</a:t>
            </a:r>
            <a:r>
              <a:rPr lang="en-IN" dirty="0">
                <a:solidFill>
                  <a:srgbClr val="C00000"/>
                </a:solidFill>
              </a:rPr>
              <a:t> display() {</a:t>
            </a:r>
            <a:r>
              <a:rPr lang="en-IN" dirty="0" err="1">
                <a:solidFill>
                  <a:srgbClr val="C00000"/>
                </a:solidFill>
              </a:rPr>
              <a:t>cout</a:t>
            </a:r>
            <a:r>
              <a:rPr lang="en-IN" dirty="0">
                <a:solidFill>
                  <a:srgbClr val="C00000"/>
                </a:solidFill>
              </a:rPr>
              <a:t> &lt;&lt;"Age: " &lt;&lt; age &lt;&lt; </a:t>
            </a:r>
            <a:r>
              <a:rPr lang="en-IN" dirty="0" err="1">
                <a:solidFill>
                  <a:srgbClr val="C00000"/>
                </a:solidFill>
              </a:rPr>
              <a:t>endl</a:t>
            </a:r>
            <a:r>
              <a:rPr lang="en-IN" dirty="0">
                <a:solidFill>
                  <a:srgbClr val="C00000"/>
                </a:solidFill>
              </a:rPr>
              <a:t>;} //function</a:t>
            </a:r>
          </a:p>
          <a:p>
            <a:pPr marL="0" indent="0">
              <a:buNone/>
            </a:pPr>
            <a:r>
              <a:rPr lang="en-IN" dirty="0"/>
              <a:t>};</a:t>
            </a:r>
          </a:p>
          <a:p>
            <a:pPr marL="0" indent="0">
              <a:buNone/>
            </a:pPr>
            <a:r>
              <a:rPr lang="en-IN" dirty="0" err="1"/>
              <a:t>int</a:t>
            </a:r>
            <a:r>
              <a:rPr lang="en-IN" dirty="0"/>
              <a:t> main(){</a:t>
            </a:r>
          </a:p>
          <a:p>
            <a:pPr marL="0" indent="0">
              <a:buNone/>
            </a:pPr>
            <a:r>
              <a:rPr lang="en-IN" dirty="0">
                <a:solidFill>
                  <a:srgbClr val="7030A0"/>
                </a:solidFill>
              </a:rPr>
              <a:t>    Person </a:t>
            </a:r>
            <a:r>
              <a:rPr lang="en-IN" dirty="0" err="1">
                <a:solidFill>
                  <a:srgbClr val="7030A0"/>
                </a:solidFill>
              </a:rPr>
              <a:t>p1</a:t>
            </a:r>
            <a:r>
              <a:rPr lang="en-IN" dirty="0">
                <a:solidFill>
                  <a:srgbClr val="7030A0"/>
                </a:solidFill>
              </a:rPr>
              <a:t>;    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dirty="0" err="1"/>
              <a:t>p1.setAge</a:t>
            </a:r>
            <a:r>
              <a:rPr lang="en-IN" dirty="0"/>
              <a:t>(20); </a:t>
            </a:r>
            <a:r>
              <a:rPr lang="en-IN" dirty="0" err="1"/>
              <a:t>p1.display</a:t>
            </a:r>
            <a:r>
              <a:rPr lang="en-IN" dirty="0"/>
              <a:t>();</a:t>
            </a:r>
          </a:p>
          <a:p>
            <a:pPr marL="0" indent="0">
              <a:buNone/>
            </a:pPr>
            <a:r>
              <a:rPr lang="en-IN" dirty="0"/>
              <a:t>    return 0;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002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program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#include&lt;</a:t>
            </a:r>
            <a:r>
              <a:rPr lang="en-US" sz="3200" dirty="0" err="1"/>
              <a:t>iostream</a:t>
            </a:r>
            <a:r>
              <a:rPr lang="en-US" sz="3200" dirty="0"/>
              <a:t>&gt;</a:t>
            </a:r>
          </a:p>
          <a:p>
            <a:pPr marL="0" indent="0">
              <a:buNone/>
            </a:pPr>
            <a:r>
              <a:rPr lang="en-US" sz="3200" dirty="0"/>
              <a:t>using namespace </a:t>
            </a:r>
            <a:r>
              <a:rPr lang="en-US" sz="3200" dirty="0" err="1"/>
              <a:t>std</a:t>
            </a:r>
            <a:r>
              <a:rPr lang="en-US" sz="3200" dirty="0"/>
              <a:t>;</a:t>
            </a:r>
          </a:p>
          <a:p>
            <a:pPr marL="0" indent="0">
              <a:buNone/>
            </a:pPr>
            <a:r>
              <a:rPr lang="en-US" sz="3200" dirty="0" err="1"/>
              <a:t>int</a:t>
            </a:r>
            <a:r>
              <a:rPr lang="en-US" sz="3200" dirty="0"/>
              <a:t> main(){</a:t>
            </a:r>
          </a:p>
          <a:p>
            <a:pPr marL="0" indent="0">
              <a:buNone/>
            </a:pPr>
            <a:r>
              <a:rPr lang="en-US" sz="3200" dirty="0" err="1">
                <a:solidFill>
                  <a:srgbClr val="C00000"/>
                </a:solidFill>
              </a:rPr>
              <a:t>cout</a:t>
            </a:r>
            <a:r>
              <a:rPr lang="en-US" sz="3200" dirty="0">
                <a:solidFill>
                  <a:srgbClr val="C00000"/>
                </a:solidFill>
              </a:rPr>
              <a:t>&lt;&lt;"Hello world"&lt;&lt;</a:t>
            </a:r>
            <a:r>
              <a:rPr lang="en-US" sz="3200" dirty="0" err="1">
                <a:solidFill>
                  <a:srgbClr val="C00000"/>
                </a:solidFill>
              </a:rPr>
              <a:t>endl</a:t>
            </a:r>
            <a:r>
              <a:rPr lang="en-US" sz="3200" dirty="0">
                <a:solidFill>
                  <a:srgbClr val="C0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3200" dirty="0"/>
              <a:t>}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52503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more knowledge for 3 &amp; 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Functions can be defined inside structure in C++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Using </a:t>
            </a:r>
            <a:r>
              <a:rPr lang="en-US" sz="3600" b="1" i="1" dirty="0">
                <a:solidFill>
                  <a:srgbClr val="7030A0"/>
                </a:solidFill>
              </a:rPr>
              <a:t>struct</a:t>
            </a:r>
            <a:r>
              <a:rPr lang="en-US" sz="3600" dirty="0"/>
              <a:t> keyword not required in C++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C00000"/>
                </a:solidFill>
              </a:rPr>
              <a:t>C++ structures can have static members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C00000"/>
                </a:solidFill>
              </a:rPr>
              <a:t>C++ allows data hiding by using access modifiers</a:t>
            </a:r>
          </a:p>
        </p:txBody>
      </p:sp>
    </p:spTree>
    <p:extLst>
      <p:ext uri="{BB962C8B-B14F-4D97-AF65-F5344CB8AC3E}">
        <p14:creationId xmlns:p14="http://schemas.microsoft.com/office/powerpoint/2010/main" val="2593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03488"/>
          </a:xfrm>
        </p:spPr>
        <p:txBody>
          <a:bodyPr>
            <a:normAutofit/>
          </a:bodyPr>
          <a:lstStyle/>
          <a:p>
            <a:r>
              <a:rPr lang="en-US" sz="3600" dirty="0"/>
              <a:t>Classes in C++ are </a:t>
            </a:r>
            <a:r>
              <a:rPr lang="en-US" sz="3600" dirty="0" smtClean="0"/>
              <a:t>similar </a:t>
            </a:r>
            <a:r>
              <a:rPr lang="en-US" sz="3600" dirty="0"/>
              <a:t>to </a:t>
            </a:r>
            <a:r>
              <a:rPr lang="en-US" sz="3600" dirty="0" err="1" smtClean="0"/>
              <a:t>struct</a:t>
            </a:r>
            <a:r>
              <a:rPr lang="en-US" sz="3600" dirty="0" smtClean="0"/>
              <a:t> for syntax</a:t>
            </a:r>
            <a:endParaRPr lang="en-US" sz="3600" dirty="0"/>
          </a:p>
          <a:p>
            <a:r>
              <a:rPr lang="en-US" sz="3600" i="1" dirty="0" err="1" smtClean="0"/>
              <a:t>struct</a:t>
            </a:r>
            <a:r>
              <a:rPr lang="en-US" sz="3600" dirty="0" smtClean="0"/>
              <a:t> – everything is public by default</a:t>
            </a:r>
          </a:p>
          <a:p>
            <a:r>
              <a:rPr lang="en-US" sz="3600" i="1" dirty="0"/>
              <a:t>c</a:t>
            </a:r>
            <a:r>
              <a:rPr lang="en-US" sz="3600" i="1" dirty="0" smtClean="0"/>
              <a:t>lass</a:t>
            </a:r>
            <a:r>
              <a:rPr lang="en-US" sz="3600" dirty="0" smtClean="0"/>
              <a:t> – everything is private by default.</a:t>
            </a:r>
            <a:endParaRPr lang="en-IN" sz="3600" dirty="0"/>
          </a:p>
        </p:txBody>
      </p:sp>
      <p:pic>
        <p:nvPicPr>
          <p:cNvPr id="1026" name="Picture 2" descr="Image result for struct vs cla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401638"/>
            <a:ext cx="39052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189" y="3990222"/>
            <a:ext cx="2919412" cy="218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487" y="2622550"/>
            <a:ext cx="10515600" cy="1325563"/>
          </a:xfrm>
        </p:spPr>
        <p:txBody>
          <a:bodyPr/>
          <a:lstStyle/>
          <a:p>
            <a:r>
              <a:rPr lang="en-US" dirty="0"/>
              <a:t>What is the output of the following program?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599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0050"/>
            <a:ext cx="10515600" cy="57769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#include &lt;</a:t>
            </a:r>
            <a:r>
              <a:rPr lang="en-IN" dirty="0" err="1"/>
              <a:t>iostream</a:t>
            </a:r>
            <a:r>
              <a:rPr lang="en-IN" dirty="0"/>
              <a:t>&gt;</a:t>
            </a:r>
          </a:p>
          <a:p>
            <a:pPr marL="0" indent="0">
              <a:buNone/>
            </a:pPr>
            <a:r>
              <a:rPr lang="en-IN" dirty="0"/>
              <a:t>using namespace </a:t>
            </a:r>
            <a:r>
              <a:rPr lang="en-IN" dirty="0" err="1"/>
              <a:t>std</a:t>
            </a:r>
            <a:r>
              <a:rPr lang="en-IN" dirty="0"/>
              <a:t>;</a:t>
            </a:r>
          </a:p>
          <a:p>
            <a:pPr marL="0" indent="0">
              <a:buNone/>
            </a:pPr>
            <a:r>
              <a:rPr lang="en-IN" b="1" i="1" dirty="0">
                <a:solidFill>
                  <a:schemeClr val="accent6">
                    <a:lumMod val="50000"/>
                  </a:schemeClr>
                </a:solidFill>
              </a:rPr>
              <a:t>class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>
                <a:solidFill>
                  <a:srgbClr val="7030A0"/>
                </a:solidFill>
              </a:rPr>
              <a:t>Person{</a:t>
            </a:r>
          </a:p>
          <a:p>
            <a:pPr marL="0" indent="0">
              <a:buNone/>
            </a:pPr>
            <a:r>
              <a:rPr lang="en-IN" dirty="0" err="1">
                <a:solidFill>
                  <a:srgbClr val="7030A0"/>
                </a:solidFill>
              </a:rPr>
              <a:t>int</a:t>
            </a:r>
            <a:r>
              <a:rPr lang="en-IN" dirty="0">
                <a:solidFill>
                  <a:srgbClr val="7030A0"/>
                </a:solidFill>
              </a:rPr>
              <a:t> age;</a:t>
            </a:r>
          </a:p>
          <a:p>
            <a:pPr marL="0" indent="0">
              <a:buNone/>
            </a:pPr>
            <a:r>
              <a:rPr lang="en-IN" dirty="0" err="1">
                <a:solidFill>
                  <a:srgbClr val="7030A0"/>
                </a:solidFill>
              </a:rPr>
              <a:t>int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 err="1">
                <a:solidFill>
                  <a:srgbClr val="7030A0"/>
                </a:solidFill>
              </a:rPr>
              <a:t>setAge</a:t>
            </a:r>
            <a:r>
              <a:rPr lang="en-IN" dirty="0">
                <a:solidFill>
                  <a:srgbClr val="7030A0"/>
                </a:solidFill>
              </a:rPr>
              <a:t>(</a:t>
            </a:r>
            <a:r>
              <a:rPr lang="en-IN" dirty="0" err="1">
                <a:solidFill>
                  <a:srgbClr val="7030A0"/>
                </a:solidFill>
              </a:rPr>
              <a:t>int</a:t>
            </a:r>
            <a:r>
              <a:rPr lang="en-IN" dirty="0">
                <a:solidFill>
                  <a:srgbClr val="7030A0"/>
                </a:solidFill>
              </a:rPr>
              <a:t> a){age = a;}</a:t>
            </a:r>
          </a:p>
          <a:p>
            <a:pPr marL="0" indent="0">
              <a:buNone/>
            </a:pPr>
            <a:r>
              <a:rPr lang="en-IN" dirty="0" err="1">
                <a:solidFill>
                  <a:srgbClr val="7030A0"/>
                </a:solidFill>
              </a:rPr>
              <a:t>int</a:t>
            </a:r>
            <a:r>
              <a:rPr lang="en-IN" dirty="0">
                <a:solidFill>
                  <a:srgbClr val="7030A0"/>
                </a:solidFill>
              </a:rPr>
              <a:t> display() {</a:t>
            </a:r>
            <a:r>
              <a:rPr lang="en-IN" dirty="0" err="1">
                <a:solidFill>
                  <a:srgbClr val="7030A0"/>
                </a:solidFill>
              </a:rPr>
              <a:t>cout</a:t>
            </a:r>
            <a:r>
              <a:rPr lang="en-IN" dirty="0">
                <a:solidFill>
                  <a:srgbClr val="7030A0"/>
                </a:solidFill>
              </a:rPr>
              <a:t> &lt;&lt;"Age: " &lt;&lt; age &lt;&lt; </a:t>
            </a:r>
            <a:r>
              <a:rPr lang="en-IN" dirty="0" err="1">
                <a:solidFill>
                  <a:srgbClr val="7030A0"/>
                </a:solidFill>
              </a:rPr>
              <a:t>endl</a:t>
            </a:r>
            <a:r>
              <a:rPr lang="en-IN" dirty="0">
                <a:solidFill>
                  <a:srgbClr val="7030A0"/>
                </a:solidFill>
              </a:rPr>
              <a:t>;}</a:t>
            </a:r>
          </a:p>
          <a:p>
            <a:pPr marL="0" indent="0">
              <a:buNone/>
            </a:pPr>
            <a:r>
              <a:rPr lang="en-IN" dirty="0">
                <a:solidFill>
                  <a:srgbClr val="7030A0"/>
                </a:solidFill>
              </a:rPr>
              <a:t>};</a:t>
            </a:r>
          </a:p>
          <a:p>
            <a:pPr marL="0" indent="0">
              <a:buNone/>
            </a:pPr>
            <a:r>
              <a:rPr lang="en-IN" dirty="0" err="1"/>
              <a:t>int</a:t>
            </a:r>
            <a:r>
              <a:rPr lang="en-IN" dirty="0"/>
              <a:t> main(){</a:t>
            </a:r>
          </a:p>
          <a:p>
            <a:pPr marL="0" indent="0">
              <a:buNone/>
            </a:pPr>
            <a:r>
              <a:rPr lang="en-IN" dirty="0"/>
              <a:t>    Person </a:t>
            </a:r>
            <a:r>
              <a:rPr lang="en-IN" dirty="0" err="1"/>
              <a:t>p1</a:t>
            </a:r>
            <a:r>
              <a:rPr lang="en-IN" dirty="0"/>
              <a:t>;    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dirty="0" err="1"/>
              <a:t>p1.setAge</a:t>
            </a:r>
            <a:r>
              <a:rPr lang="en-IN" dirty="0"/>
              <a:t>(20); </a:t>
            </a:r>
            <a:r>
              <a:rPr lang="en-IN" dirty="0" err="1"/>
              <a:t>p1.display</a:t>
            </a:r>
            <a:r>
              <a:rPr lang="en-IN" dirty="0"/>
              <a:t>();</a:t>
            </a:r>
          </a:p>
          <a:p>
            <a:pPr marL="0" indent="0">
              <a:buNone/>
            </a:pPr>
            <a:r>
              <a:rPr lang="en-IN" dirty="0"/>
              <a:t>    return 0;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389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13" y="2251075"/>
            <a:ext cx="10515600" cy="1325563"/>
          </a:xfrm>
        </p:spPr>
        <p:txBody>
          <a:bodyPr/>
          <a:lstStyle/>
          <a:p>
            <a:r>
              <a:rPr lang="en-US" dirty="0"/>
              <a:t>Answer - Output – Compilation Error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62037" y="4110335"/>
            <a:ext cx="9596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C00000"/>
                </a:solidFill>
              </a:rPr>
              <a:t>[Error] '</a:t>
            </a:r>
            <a:r>
              <a:rPr lang="en-IN" sz="2800" dirty="0" err="1">
                <a:solidFill>
                  <a:srgbClr val="C00000"/>
                </a:solidFill>
              </a:rPr>
              <a:t>int</a:t>
            </a:r>
            <a:r>
              <a:rPr lang="en-IN" sz="2800" dirty="0">
                <a:solidFill>
                  <a:srgbClr val="C00000"/>
                </a:solidFill>
              </a:rPr>
              <a:t> Person::</a:t>
            </a:r>
            <a:r>
              <a:rPr lang="en-IN" sz="2800" dirty="0" err="1">
                <a:solidFill>
                  <a:srgbClr val="C00000"/>
                </a:solidFill>
              </a:rPr>
              <a:t>setAge</a:t>
            </a:r>
            <a:r>
              <a:rPr lang="en-IN" sz="2800" dirty="0">
                <a:solidFill>
                  <a:srgbClr val="C00000"/>
                </a:solidFill>
              </a:rPr>
              <a:t>(</a:t>
            </a:r>
            <a:r>
              <a:rPr lang="en-IN" sz="2800" dirty="0" err="1">
                <a:solidFill>
                  <a:srgbClr val="C00000"/>
                </a:solidFill>
              </a:rPr>
              <a:t>int</a:t>
            </a:r>
            <a:r>
              <a:rPr lang="en-IN" sz="2800" dirty="0">
                <a:solidFill>
                  <a:srgbClr val="C00000"/>
                </a:solidFill>
              </a:rPr>
              <a:t>)' is private</a:t>
            </a:r>
          </a:p>
        </p:txBody>
      </p:sp>
    </p:spTree>
    <p:extLst>
      <p:ext uri="{BB962C8B-B14F-4D97-AF65-F5344CB8AC3E}">
        <p14:creationId xmlns:p14="http://schemas.microsoft.com/office/powerpoint/2010/main" val="64072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487" y="2622550"/>
            <a:ext cx="10515600" cy="1325563"/>
          </a:xfrm>
        </p:spPr>
        <p:txBody>
          <a:bodyPr/>
          <a:lstStyle/>
          <a:p>
            <a:r>
              <a:rPr lang="en-US" dirty="0"/>
              <a:t>Now we use </a:t>
            </a:r>
            <a:r>
              <a:rPr lang="en-US" b="1" dirty="0"/>
              <a:t>public: </a:t>
            </a:r>
            <a:r>
              <a:rPr lang="en-US" dirty="0"/>
              <a:t>specifier for data and functions in class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6179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874"/>
            <a:ext cx="10515600" cy="671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#include &lt;</a:t>
            </a:r>
            <a:r>
              <a:rPr lang="en-IN" dirty="0" err="1"/>
              <a:t>iostream</a:t>
            </a:r>
            <a:r>
              <a:rPr lang="en-IN" dirty="0"/>
              <a:t>&gt;</a:t>
            </a:r>
          </a:p>
          <a:p>
            <a:pPr marL="0" indent="0">
              <a:buNone/>
            </a:pPr>
            <a:r>
              <a:rPr lang="en-IN" dirty="0"/>
              <a:t>using namespace </a:t>
            </a:r>
            <a:r>
              <a:rPr lang="en-IN" dirty="0" err="1"/>
              <a:t>std</a:t>
            </a:r>
            <a:r>
              <a:rPr lang="en-IN" dirty="0"/>
              <a:t>;</a:t>
            </a:r>
          </a:p>
          <a:p>
            <a:pPr marL="0" indent="0">
              <a:buNone/>
            </a:pPr>
            <a:r>
              <a:rPr lang="en-IN" b="1" i="1" dirty="0">
                <a:solidFill>
                  <a:srgbClr val="7030A0"/>
                </a:solidFill>
              </a:rPr>
              <a:t>class</a:t>
            </a:r>
            <a:r>
              <a:rPr lang="en-IN" b="1" dirty="0"/>
              <a:t> </a:t>
            </a:r>
            <a:r>
              <a:rPr lang="en-IN" dirty="0"/>
              <a:t>Person{</a:t>
            </a:r>
          </a:p>
          <a:p>
            <a:pPr marL="0" indent="0">
              <a:buNone/>
            </a:pPr>
            <a:r>
              <a:rPr lang="en-IN" b="1" i="1" dirty="0">
                <a:solidFill>
                  <a:srgbClr val="7030A0"/>
                </a:solidFill>
              </a:rPr>
              <a:t>public</a:t>
            </a:r>
            <a:r>
              <a:rPr lang="en-IN" b="1" dirty="0">
                <a:solidFill>
                  <a:srgbClr val="7030A0"/>
                </a:solidFill>
              </a:rPr>
              <a:t>: </a:t>
            </a:r>
            <a:r>
              <a:rPr lang="en-IN" b="1" dirty="0" smtClean="0">
                <a:solidFill>
                  <a:srgbClr val="7030A0"/>
                </a:solidFill>
              </a:rPr>
              <a:t>        </a:t>
            </a:r>
            <a:r>
              <a:rPr lang="en-IN" dirty="0">
                <a:solidFill>
                  <a:srgbClr val="FF0000"/>
                </a:solidFill>
              </a:rPr>
              <a:t>// Everything after </a:t>
            </a:r>
            <a:r>
              <a:rPr lang="en-IN" b="1" i="1" dirty="0">
                <a:solidFill>
                  <a:srgbClr val="FF0000"/>
                </a:solidFill>
              </a:rPr>
              <a:t>public: </a:t>
            </a:r>
            <a:r>
              <a:rPr lang="en-IN" dirty="0">
                <a:solidFill>
                  <a:srgbClr val="FF0000"/>
                </a:solidFill>
              </a:rPr>
              <a:t> becomes public </a:t>
            </a:r>
            <a:r>
              <a:rPr lang="en-IN" dirty="0" smtClean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IN" dirty="0" err="1" smtClean="0"/>
              <a:t>int</a:t>
            </a:r>
            <a:r>
              <a:rPr lang="en-IN" dirty="0" smtClean="0"/>
              <a:t> age;</a:t>
            </a:r>
          </a:p>
          <a:p>
            <a:pPr marL="0" indent="0">
              <a:buNone/>
            </a:pPr>
            <a:r>
              <a:rPr lang="en-IN" dirty="0" err="1" smtClean="0"/>
              <a:t>int</a:t>
            </a:r>
            <a:r>
              <a:rPr lang="en-IN" dirty="0" smtClean="0"/>
              <a:t> </a:t>
            </a:r>
            <a:r>
              <a:rPr lang="en-IN" dirty="0" err="1"/>
              <a:t>setAge</a:t>
            </a:r>
            <a:r>
              <a:rPr lang="en-IN" dirty="0"/>
              <a:t>(</a:t>
            </a:r>
            <a:r>
              <a:rPr lang="en-IN" dirty="0" err="1"/>
              <a:t>int</a:t>
            </a:r>
            <a:r>
              <a:rPr lang="en-IN" dirty="0"/>
              <a:t> a){age = a;}</a:t>
            </a:r>
          </a:p>
          <a:p>
            <a:pPr marL="0" indent="0">
              <a:buNone/>
            </a:pPr>
            <a:r>
              <a:rPr lang="en-IN" dirty="0" err="1"/>
              <a:t>int</a:t>
            </a:r>
            <a:r>
              <a:rPr lang="en-IN" dirty="0"/>
              <a:t> display() {</a:t>
            </a:r>
            <a:r>
              <a:rPr lang="en-IN" dirty="0" err="1"/>
              <a:t>cout</a:t>
            </a:r>
            <a:r>
              <a:rPr lang="en-IN" dirty="0"/>
              <a:t> &lt;&lt;"Age: " &lt;&lt; age &lt;&lt; </a:t>
            </a:r>
            <a:r>
              <a:rPr lang="en-IN" dirty="0" err="1"/>
              <a:t>endl</a:t>
            </a:r>
            <a:r>
              <a:rPr lang="en-IN" dirty="0"/>
              <a:t>;}</a:t>
            </a:r>
          </a:p>
          <a:p>
            <a:pPr marL="0" indent="0">
              <a:buNone/>
            </a:pPr>
            <a:r>
              <a:rPr lang="en-IN" dirty="0"/>
              <a:t>};</a:t>
            </a:r>
          </a:p>
          <a:p>
            <a:pPr marL="0" indent="0">
              <a:buNone/>
            </a:pPr>
            <a:r>
              <a:rPr lang="en-IN" dirty="0" err="1"/>
              <a:t>int</a:t>
            </a:r>
            <a:r>
              <a:rPr lang="en-IN" dirty="0"/>
              <a:t> main(){</a:t>
            </a:r>
          </a:p>
          <a:p>
            <a:pPr marL="0" indent="0">
              <a:buNone/>
            </a:pPr>
            <a:r>
              <a:rPr lang="en-IN" dirty="0"/>
              <a:t>    Person </a:t>
            </a:r>
            <a:r>
              <a:rPr lang="en-IN" dirty="0" err="1"/>
              <a:t>p1</a:t>
            </a:r>
            <a:r>
              <a:rPr lang="en-IN" dirty="0"/>
              <a:t>;    </a:t>
            </a:r>
            <a:r>
              <a:rPr lang="en-IN" dirty="0" err="1"/>
              <a:t>p1.setAge</a:t>
            </a:r>
            <a:r>
              <a:rPr lang="en-IN" dirty="0"/>
              <a:t>(20); 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dirty="0" err="1"/>
              <a:t>p1.display</a:t>
            </a:r>
            <a:r>
              <a:rPr lang="en-IN" dirty="0"/>
              <a:t>();   return 0;</a:t>
            </a:r>
          </a:p>
          <a:p>
            <a:pPr marL="0" indent="0">
              <a:buNone/>
            </a:pPr>
            <a:r>
              <a:rPr lang="en-IN" dirty="0" smtClean="0"/>
              <a:t>} </a:t>
            </a:r>
            <a:r>
              <a:rPr lang="en-IN" dirty="0">
                <a:solidFill>
                  <a:srgbClr val="00B050"/>
                </a:solidFill>
              </a:rPr>
              <a:t>// everything public in class means </a:t>
            </a:r>
            <a:r>
              <a:rPr lang="en-IN" dirty="0" smtClean="0">
                <a:solidFill>
                  <a:srgbClr val="00B050"/>
                </a:solidFill>
              </a:rPr>
              <a:t>it becomes a </a:t>
            </a:r>
            <a:r>
              <a:rPr lang="en-IN" dirty="0" err="1" smtClean="0">
                <a:solidFill>
                  <a:srgbClr val="00B050"/>
                </a:solidFill>
              </a:rPr>
              <a:t>struct</a:t>
            </a:r>
            <a:endParaRPr lang="en-I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30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487" y="2622550"/>
            <a:ext cx="10515600" cy="1325563"/>
          </a:xfrm>
        </p:spPr>
        <p:txBody>
          <a:bodyPr/>
          <a:lstStyle/>
          <a:p>
            <a:r>
              <a:rPr lang="en-US" dirty="0"/>
              <a:t>Output =  Age: 20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567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Each object has its own variables/functions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51" y="2300287"/>
            <a:ext cx="8994987" cy="39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7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specifiers in C++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Public</a:t>
            </a:r>
          </a:p>
          <a:p>
            <a:r>
              <a:rPr lang="en-US" sz="3600" dirty="0"/>
              <a:t>Private</a:t>
            </a:r>
          </a:p>
          <a:p>
            <a:r>
              <a:rPr lang="en-US" sz="3600" dirty="0"/>
              <a:t>Protected (for later until we cover inheritance)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48353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cin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err="1"/>
              <a:t>cout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/>
              <a:t>cout</a:t>
            </a:r>
            <a:r>
              <a:rPr lang="en-US" sz="3200" dirty="0"/>
              <a:t> works similar to </a:t>
            </a:r>
            <a:r>
              <a:rPr lang="en-US" sz="3200" dirty="0" err="1"/>
              <a:t>printf</a:t>
            </a:r>
            <a:r>
              <a:rPr lang="en-US" sz="3200" dirty="0"/>
              <a:t> </a:t>
            </a:r>
          </a:p>
          <a:p>
            <a:r>
              <a:rPr lang="en-US" sz="3200" dirty="0" err="1"/>
              <a:t>cin</a:t>
            </a:r>
            <a:r>
              <a:rPr lang="en-US" sz="3200" dirty="0"/>
              <a:t> works similar to </a:t>
            </a:r>
            <a:r>
              <a:rPr lang="en-US" sz="3200" dirty="0" err="1"/>
              <a:t>scanf</a:t>
            </a:r>
            <a:endParaRPr lang="en-US" sz="3200" dirty="0"/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Example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cout</a:t>
            </a:r>
            <a:r>
              <a:rPr lang="en-US" dirty="0">
                <a:solidFill>
                  <a:srgbClr val="C00000"/>
                </a:solidFill>
              </a:rPr>
              <a:t>&lt;&lt;“Hello and welcome”;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cin</a:t>
            </a:r>
            <a:r>
              <a:rPr lang="en-US" dirty="0">
                <a:solidFill>
                  <a:srgbClr val="C00000"/>
                </a:solidFill>
              </a:rPr>
              <a:t>&gt;&gt;variable;   </a:t>
            </a:r>
            <a:r>
              <a:rPr lang="en-US" dirty="0"/>
              <a:t>//variable could be </a:t>
            </a:r>
            <a:r>
              <a:rPr lang="en-US" dirty="0" err="1"/>
              <a:t>int</a:t>
            </a:r>
            <a:r>
              <a:rPr lang="en-US" dirty="0"/>
              <a:t>, float, char array (without space)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66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480" y="2642006"/>
            <a:ext cx="11231900" cy="20467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Data private and functions public.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What will be the output of following program?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4085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874"/>
            <a:ext cx="10515600" cy="671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#include &lt;</a:t>
            </a:r>
            <a:r>
              <a:rPr lang="en-IN" dirty="0" err="1"/>
              <a:t>iostream</a:t>
            </a:r>
            <a:r>
              <a:rPr lang="en-IN" dirty="0"/>
              <a:t>&gt;</a:t>
            </a:r>
          </a:p>
          <a:p>
            <a:pPr marL="0" indent="0">
              <a:buNone/>
            </a:pPr>
            <a:r>
              <a:rPr lang="en-IN" dirty="0"/>
              <a:t>using namespace </a:t>
            </a:r>
            <a:r>
              <a:rPr lang="en-IN" dirty="0" err="1"/>
              <a:t>std</a:t>
            </a:r>
            <a:r>
              <a:rPr lang="en-IN" dirty="0"/>
              <a:t>;</a:t>
            </a:r>
          </a:p>
          <a:p>
            <a:pPr marL="0" indent="0">
              <a:buNone/>
            </a:pPr>
            <a:r>
              <a:rPr lang="en-IN" b="1" i="1" dirty="0">
                <a:solidFill>
                  <a:srgbClr val="7030A0"/>
                </a:solidFill>
              </a:rPr>
              <a:t>class</a:t>
            </a:r>
            <a:r>
              <a:rPr lang="en-IN" b="1" dirty="0"/>
              <a:t> </a:t>
            </a:r>
            <a:r>
              <a:rPr lang="en-IN" dirty="0"/>
              <a:t>Person{</a:t>
            </a:r>
          </a:p>
          <a:p>
            <a:pPr marL="0" indent="0">
              <a:buNone/>
            </a:pP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smtClean="0"/>
              <a:t>age;</a:t>
            </a:r>
            <a:endParaRPr lang="en-IN" dirty="0"/>
          </a:p>
          <a:p>
            <a:pPr marL="0" indent="0">
              <a:buNone/>
            </a:pPr>
            <a:r>
              <a:rPr lang="en-IN" b="1" i="1" dirty="0">
                <a:solidFill>
                  <a:srgbClr val="7030A0"/>
                </a:solidFill>
              </a:rPr>
              <a:t>public</a:t>
            </a:r>
            <a:r>
              <a:rPr lang="en-IN" b="1" dirty="0">
                <a:solidFill>
                  <a:srgbClr val="7030A0"/>
                </a:solidFill>
              </a:rPr>
              <a:t>: </a:t>
            </a:r>
            <a:r>
              <a:rPr lang="en-IN" b="1" dirty="0" smtClean="0">
                <a:solidFill>
                  <a:srgbClr val="7030A0"/>
                </a:solidFill>
              </a:rPr>
              <a:t>	</a:t>
            </a:r>
            <a:r>
              <a:rPr lang="en-IN" dirty="0">
                <a:solidFill>
                  <a:srgbClr val="FF0000"/>
                </a:solidFill>
              </a:rPr>
              <a:t>// Everything before </a:t>
            </a:r>
            <a:r>
              <a:rPr lang="en-IN" b="1" i="1" dirty="0">
                <a:solidFill>
                  <a:srgbClr val="FF0000"/>
                </a:solidFill>
              </a:rPr>
              <a:t>public:  </a:t>
            </a:r>
            <a:r>
              <a:rPr lang="en-IN" dirty="0">
                <a:solidFill>
                  <a:srgbClr val="FF0000"/>
                </a:solidFill>
              </a:rPr>
              <a:t>is </a:t>
            </a:r>
            <a:r>
              <a:rPr lang="en-IN" dirty="0" smtClean="0">
                <a:solidFill>
                  <a:srgbClr val="FF0000"/>
                </a:solidFill>
              </a:rPr>
              <a:t>private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void</a:t>
            </a:r>
            <a:r>
              <a:rPr lang="en-IN" dirty="0" smtClean="0"/>
              <a:t> </a:t>
            </a:r>
            <a:r>
              <a:rPr lang="en-IN" dirty="0" err="1"/>
              <a:t>setAge</a:t>
            </a:r>
            <a:r>
              <a:rPr lang="en-IN" dirty="0"/>
              <a:t>(</a:t>
            </a:r>
            <a:r>
              <a:rPr lang="en-IN" dirty="0" err="1"/>
              <a:t>int</a:t>
            </a:r>
            <a:r>
              <a:rPr lang="en-IN" dirty="0"/>
              <a:t> a){age = a;}</a:t>
            </a:r>
          </a:p>
          <a:p>
            <a:pPr marL="0" indent="0">
              <a:buNone/>
            </a:pPr>
            <a:r>
              <a:rPr lang="en-IN" dirty="0" err="1"/>
              <a:t>int</a:t>
            </a:r>
            <a:r>
              <a:rPr lang="en-IN" dirty="0"/>
              <a:t> display() {</a:t>
            </a:r>
            <a:r>
              <a:rPr lang="en-IN" dirty="0" err="1"/>
              <a:t>cout</a:t>
            </a:r>
            <a:r>
              <a:rPr lang="en-IN" dirty="0"/>
              <a:t> &lt;&lt;"Age: " &lt;&lt; age &lt;&lt; </a:t>
            </a:r>
            <a:r>
              <a:rPr lang="en-IN" dirty="0" err="1"/>
              <a:t>endl</a:t>
            </a:r>
            <a:r>
              <a:rPr lang="en-IN" dirty="0"/>
              <a:t>;}</a:t>
            </a:r>
          </a:p>
          <a:p>
            <a:pPr marL="0" indent="0">
              <a:buNone/>
            </a:pPr>
            <a:r>
              <a:rPr lang="en-IN" dirty="0"/>
              <a:t>};</a:t>
            </a:r>
          </a:p>
          <a:p>
            <a:pPr marL="0" indent="0">
              <a:buNone/>
            </a:pPr>
            <a:r>
              <a:rPr lang="en-IN" dirty="0" err="1"/>
              <a:t>int</a:t>
            </a:r>
            <a:r>
              <a:rPr lang="en-IN" dirty="0"/>
              <a:t> main(){</a:t>
            </a:r>
          </a:p>
          <a:p>
            <a:pPr marL="0" indent="0">
              <a:buNone/>
            </a:pPr>
            <a:r>
              <a:rPr lang="en-IN" dirty="0"/>
              <a:t>    Person </a:t>
            </a:r>
            <a:r>
              <a:rPr lang="en-IN" dirty="0" err="1"/>
              <a:t>p1</a:t>
            </a:r>
            <a:r>
              <a:rPr lang="en-IN" dirty="0"/>
              <a:t>;    </a:t>
            </a:r>
            <a:r>
              <a:rPr lang="en-IN" dirty="0" err="1"/>
              <a:t>p1.setAge</a:t>
            </a:r>
            <a:r>
              <a:rPr lang="en-IN" dirty="0"/>
              <a:t>(20); 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dirty="0" err="1"/>
              <a:t>p1.display</a:t>
            </a:r>
            <a:r>
              <a:rPr lang="en-IN" dirty="0"/>
              <a:t>();   return 0</a:t>
            </a:r>
            <a:r>
              <a:rPr lang="en-IN" dirty="0" smtClean="0"/>
              <a:t>; 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433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874"/>
            <a:ext cx="10515600" cy="671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#include &lt;</a:t>
            </a:r>
            <a:r>
              <a:rPr lang="en-IN" dirty="0" err="1"/>
              <a:t>iostream</a:t>
            </a:r>
            <a:r>
              <a:rPr lang="en-IN" dirty="0"/>
              <a:t>&gt;</a:t>
            </a:r>
          </a:p>
          <a:p>
            <a:pPr marL="0" indent="0">
              <a:buNone/>
            </a:pPr>
            <a:r>
              <a:rPr lang="en-IN" dirty="0"/>
              <a:t>using namespace </a:t>
            </a:r>
            <a:r>
              <a:rPr lang="en-IN" dirty="0" err="1"/>
              <a:t>std</a:t>
            </a:r>
            <a:r>
              <a:rPr lang="en-IN" dirty="0"/>
              <a:t>;</a:t>
            </a:r>
          </a:p>
          <a:p>
            <a:pPr marL="0" indent="0">
              <a:buNone/>
            </a:pPr>
            <a:r>
              <a:rPr lang="en-IN" b="1" i="1" dirty="0">
                <a:solidFill>
                  <a:srgbClr val="7030A0"/>
                </a:solidFill>
              </a:rPr>
              <a:t>class</a:t>
            </a:r>
            <a:r>
              <a:rPr lang="en-IN" b="1" dirty="0"/>
              <a:t> </a:t>
            </a:r>
            <a:r>
              <a:rPr lang="en-IN" dirty="0"/>
              <a:t>Person{</a:t>
            </a:r>
          </a:p>
          <a:p>
            <a:pPr marL="0" indent="0">
              <a:buNone/>
            </a:pP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smtClean="0"/>
              <a:t>age;</a:t>
            </a:r>
            <a:endParaRPr lang="en-IN" dirty="0"/>
          </a:p>
          <a:p>
            <a:pPr marL="0" indent="0">
              <a:buNone/>
            </a:pPr>
            <a:r>
              <a:rPr lang="en-IN" b="1" i="1" dirty="0">
                <a:solidFill>
                  <a:srgbClr val="7030A0"/>
                </a:solidFill>
              </a:rPr>
              <a:t>public</a:t>
            </a:r>
            <a:r>
              <a:rPr lang="en-IN" b="1" dirty="0" smtClean="0">
                <a:solidFill>
                  <a:srgbClr val="7030A0"/>
                </a:solidFill>
              </a:rPr>
              <a:t>: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void </a:t>
            </a:r>
            <a:r>
              <a:rPr lang="en-IN" dirty="0" err="1" smtClean="0"/>
              <a:t>setAge</a:t>
            </a:r>
            <a:r>
              <a:rPr lang="en-IN" dirty="0" smtClean="0"/>
              <a:t>(</a:t>
            </a:r>
            <a:r>
              <a:rPr lang="en-IN" dirty="0" err="1" smtClean="0"/>
              <a:t>int</a:t>
            </a:r>
            <a:r>
              <a:rPr lang="en-IN" dirty="0" smtClean="0"/>
              <a:t> </a:t>
            </a:r>
            <a:r>
              <a:rPr lang="en-IN" dirty="0"/>
              <a:t>a){age = a</a:t>
            </a:r>
            <a:r>
              <a:rPr lang="en-IN" dirty="0" smtClean="0"/>
              <a:t>;}  </a:t>
            </a:r>
            <a:r>
              <a:rPr lang="en-IN" dirty="0" smtClean="0">
                <a:solidFill>
                  <a:srgbClr val="FF0000"/>
                </a:solidFill>
              </a:rPr>
              <a:t>//setter function</a:t>
            </a:r>
            <a:endParaRPr lang="en-I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 smtClean="0"/>
              <a:t>getAge</a:t>
            </a:r>
            <a:r>
              <a:rPr lang="en-IN" dirty="0" smtClean="0"/>
              <a:t>() {return age;}  </a:t>
            </a:r>
            <a:r>
              <a:rPr lang="en-IN" dirty="0" smtClean="0">
                <a:solidFill>
                  <a:srgbClr val="FF0000"/>
                </a:solidFill>
              </a:rPr>
              <a:t>//getter function</a:t>
            </a:r>
            <a:endParaRPr lang="en-I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dirty="0"/>
              <a:t>};</a:t>
            </a:r>
          </a:p>
          <a:p>
            <a:pPr marL="0" indent="0">
              <a:buNone/>
            </a:pPr>
            <a:r>
              <a:rPr lang="en-IN" dirty="0" err="1"/>
              <a:t>int</a:t>
            </a:r>
            <a:r>
              <a:rPr lang="en-IN" dirty="0"/>
              <a:t> main(){</a:t>
            </a:r>
          </a:p>
          <a:p>
            <a:pPr marL="0" indent="0">
              <a:buNone/>
            </a:pPr>
            <a:r>
              <a:rPr lang="en-IN" dirty="0"/>
              <a:t>    Person </a:t>
            </a:r>
            <a:r>
              <a:rPr lang="en-IN" dirty="0" err="1"/>
              <a:t>p1</a:t>
            </a:r>
            <a:r>
              <a:rPr lang="en-IN" dirty="0"/>
              <a:t>;    </a:t>
            </a:r>
            <a:r>
              <a:rPr lang="en-IN" dirty="0" err="1"/>
              <a:t>p1.setAge</a:t>
            </a:r>
            <a:r>
              <a:rPr lang="en-IN" dirty="0"/>
              <a:t>(20); </a:t>
            </a:r>
          </a:p>
          <a:p>
            <a:pPr marL="0" indent="0">
              <a:buNone/>
            </a:pPr>
            <a:r>
              <a:rPr lang="en-IN" dirty="0" smtClean="0"/>
              <a:t>    </a:t>
            </a:r>
            <a:r>
              <a:rPr lang="en-IN" dirty="0" err="1" smtClean="0"/>
              <a:t>cout</a:t>
            </a:r>
            <a:r>
              <a:rPr lang="en-IN" dirty="0" smtClean="0"/>
              <a:t> </a:t>
            </a:r>
            <a:r>
              <a:rPr lang="en-IN" dirty="0"/>
              <a:t>&lt;&lt;"Age: " &lt;&lt; </a:t>
            </a:r>
            <a:r>
              <a:rPr lang="en-IN" dirty="0" err="1" smtClean="0"/>
              <a:t>p1.getAge</a:t>
            </a:r>
            <a:r>
              <a:rPr lang="en-IN" dirty="0" smtClean="0"/>
              <a:t>() </a:t>
            </a:r>
            <a:r>
              <a:rPr lang="en-IN" dirty="0"/>
              <a:t>&lt;&lt; </a:t>
            </a:r>
            <a:r>
              <a:rPr lang="en-IN" dirty="0" err="1"/>
              <a:t>endl</a:t>
            </a:r>
            <a:r>
              <a:rPr lang="en-IN" dirty="0"/>
              <a:t>;</a:t>
            </a:r>
          </a:p>
          <a:p>
            <a:pPr marL="0" indent="0">
              <a:buNone/>
            </a:pPr>
            <a:r>
              <a:rPr lang="en-IN" dirty="0" smtClean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905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5C39-B3CB-6F45-839F-C6B22EB68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562" y="306759"/>
            <a:ext cx="6671553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C++ </a:t>
            </a:r>
            <a:r>
              <a:rPr lang="en-US" dirty="0"/>
              <a:t>versus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 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A1BD7-F034-9046-8EAF-7D996792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25" y="2042809"/>
            <a:ext cx="6806102" cy="394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37286"/>
              </p:ext>
            </p:extLst>
          </p:nvPr>
        </p:nvGraphicFramePr>
        <p:xfrm>
          <a:off x="1128712" y="800099"/>
          <a:ext cx="9172576" cy="53796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8212">
                  <a:extLst>
                    <a:ext uri="{9D8B030D-6E8A-4147-A177-3AD203B41FA5}">
                      <a16:colId xmlns:a16="http://schemas.microsoft.com/office/drawing/2014/main" val="1937882148"/>
                    </a:ext>
                  </a:extLst>
                </a:gridCol>
                <a:gridCol w="3969033">
                  <a:extLst>
                    <a:ext uri="{9D8B030D-6E8A-4147-A177-3AD203B41FA5}">
                      <a16:colId xmlns:a16="http://schemas.microsoft.com/office/drawing/2014/main" val="3044950187"/>
                    </a:ext>
                  </a:extLst>
                </a:gridCol>
                <a:gridCol w="4605331">
                  <a:extLst>
                    <a:ext uri="{9D8B030D-6E8A-4147-A177-3AD203B41FA5}">
                      <a16:colId xmlns:a16="http://schemas.microsoft.com/office/drawing/2014/main" val="225124144"/>
                    </a:ext>
                  </a:extLst>
                </a:gridCol>
              </a:tblGrid>
              <a:tr h="7303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Sr.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 language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C++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5302447"/>
                  </a:ext>
                </a:extLst>
              </a:tr>
              <a:tr h="7303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Functions are basic elements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Classes are basic elements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2780597"/>
                  </a:ext>
                </a:extLst>
              </a:tr>
              <a:tr h="7303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Focus on global functions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Focus on encapsulation (</a:t>
                      </a:r>
                      <a:r>
                        <a:rPr lang="en-US" sz="2400" dirty="0" err="1">
                          <a:effectLst/>
                        </a:rPr>
                        <a:t>data+functions</a:t>
                      </a:r>
                      <a:r>
                        <a:rPr lang="en-US" sz="2400" dirty="0">
                          <a:effectLst/>
                        </a:rPr>
                        <a:t>)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1089008"/>
                  </a:ext>
                </a:extLst>
              </a:tr>
              <a:tr h="7303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Functions share global data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Data and function access is controlled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8249908"/>
                  </a:ext>
                </a:extLst>
              </a:tr>
              <a:tr h="7303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Data moves openly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Data is bounded with classes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1804878"/>
                  </a:ext>
                </a:extLst>
              </a:tr>
              <a:tr h="15061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Top down approach (break down into functions)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Bottom up (clubbing of data and functions together)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1937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7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</a:t>
            </a:r>
            <a:r>
              <a:rPr lang="en-US" i="1" dirty="0" smtClean="0"/>
              <a:t>features</a:t>
            </a:r>
            <a:r>
              <a:rPr lang="en-US" dirty="0" smtClean="0"/>
              <a:t> of object oriented programming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Encapsulation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Abstraction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Inheritance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Polymorphism</a:t>
            </a:r>
          </a:p>
          <a:p>
            <a:pPr marL="514350" indent="-514350">
              <a:buFont typeface="+mj-lt"/>
              <a:buAutoNum type="arabicPeriod"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74651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489637-0457-B042-82ED-969AB635C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355600"/>
            <a:ext cx="80264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5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A5B8B-F3B0-CA42-BD90-35363DE3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577CF-0779-AE41-8BFF-323500C00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83" y="2852771"/>
            <a:ext cx="82804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7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38B5-34FC-084C-B460-A476D2BE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D282A-9B04-5B45-B91A-1F710F35B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3471"/>
            <a:ext cx="10876710" cy="396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3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38B5-34FC-084C-B460-A476D2BE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39638" cy="1325563"/>
          </a:xfrm>
        </p:spPr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FD1FC-CF59-E941-AA32-8B7EB825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0" y="2276273"/>
            <a:ext cx="6480538" cy="2336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0BD85F-A03B-1941-B27D-7633C8CE3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096" y="380256"/>
            <a:ext cx="4724713" cy="548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3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cout</a:t>
            </a:r>
            <a:r>
              <a:rPr lang="en-US" dirty="0"/>
              <a:t> basics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‘\n’ is for new line, or you can use </a:t>
            </a:r>
            <a:r>
              <a:rPr lang="en-US" sz="3200" i="1" dirty="0" err="1"/>
              <a:t>endl</a:t>
            </a:r>
            <a:r>
              <a:rPr lang="en-US" sz="3200" i="1" dirty="0"/>
              <a:t> </a:t>
            </a:r>
            <a:endParaRPr lang="en-US" sz="32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</a:rPr>
              <a:t>cout</a:t>
            </a:r>
            <a:r>
              <a:rPr lang="en-US" sz="3200" dirty="0" smtClean="0">
                <a:solidFill>
                  <a:srgbClr val="C00000"/>
                </a:solidFill>
              </a:rPr>
              <a:t> &lt;&lt; </a:t>
            </a:r>
            <a:r>
              <a:rPr lang="en-US" sz="3200" dirty="0" err="1" smtClean="0">
                <a:solidFill>
                  <a:srgbClr val="C00000"/>
                </a:solidFill>
              </a:rPr>
              <a:t>endl</a:t>
            </a:r>
            <a:r>
              <a:rPr lang="en-US" sz="3200" dirty="0" smtClean="0">
                <a:solidFill>
                  <a:srgbClr val="C00000"/>
                </a:solidFill>
              </a:rPr>
              <a:t> &lt;&lt; “message</a:t>
            </a:r>
            <a:r>
              <a:rPr lang="en-US" sz="3200" dirty="0">
                <a:solidFill>
                  <a:srgbClr val="C00000"/>
                </a:solidFill>
              </a:rPr>
              <a:t>”;</a:t>
            </a:r>
          </a:p>
          <a:p>
            <a:r>
              <a:rPr lang="en-US" sz="3200" dirty="0">
                <a:solidFill>
                  <a:srgbClr val="C00000"/>
                </a:solidFill>
              </a:rPr>
              <a:t>‘\t’ is for tab </a:t>
            </a:r>
          </a:p>
          <a:p>
            <a:r>
              <a:rPr lang="en-US" sz="3200" dirty="0">
                <a:solidFill>
                  <a:srgbClr val="C00000"/>
                </a:solidFill>
              </a:rPr>
              <a:t>‘\a’ is an alarm sound</a:t>
            </a:r>
          </a:p>
          <a:p>
            <a:r>
              <a:rPr lang="en-US" sz="3200" dirty="0">
                <a:solidFill>
                  <a:srgbClr val="C00000"/>
                </a:solidFill>
              </a:rPr>
              <a:t>‘\r’ is carriage return to go to the beginning of the current line</a:t>
            </a:r>
            <a:endParaRPr lang="en-IN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B2905-F6F4-1942-9DB1-8C1FA8D9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6113" cy="1325563"/>
          </a:xfrm>
        </p:spPr>
        <p:txBody>
          <a:bodyPr/>
          <a:lstStyle/>
          <a:p>
            <a:r>
              <a:rPr lang="en-US" dirty="0" smtClean="0"/>
              <a:t>Polymorphism – late binding flexibility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41E78-5587-7B47-A908-B33EC807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93" y="1690689"/>
            <a:ext cx="8572619" cy="463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6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38B5-34FC-084C-B460-A476D2BE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::  </a:t>
            </a:r>
            <a:r>
              <a:rPr lang="en-US" dirty="0"/>
              <a:t>for global </a:t>
            </a:r>
            <a:r>
              <a:rPr lang="en-US" dirty="0" smtClean="0"/>
              <a:t>variable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4680E-CAF8-1B43-9D71-69E58F5D9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dirty="0"/>
              <a:t>#include&lt;</a:t>
            </a:r>
            <a:r>
              <a:rPr lang="en-US" dirty="0" err="1"/>
              <a:t>iostream</a:t>
            </a:r>
            <a:r>
              <a:rPr lang="en-US" dirty="0"/>
              <a:t>&gt;</a:t>
            </a:r>
          </a:p>
          <a:p>
            <a:pPr marL="0" indent="0" fontAlgn="base">
              <a:buNone/>
            </a:pPr>
            <a:r>
              <a:rPr lang="en-US" dirty="0"/>
              <a:t>using namespace </a:t>
            </a:r>
            <a:r>
              <a:rPr lang="en-US" dirty="0" err="1"/>
              <a:t>std</a:t>
            </a:r>
            <a:r>
              <a:rPr lang="en-US" dirty="0"/>
              <a:t>;</a:t>
            </a:r>
          </a:p>
          <a:p>
            <a:pPr marL="0" indent="0" fontAlgn="base">
              <a:buNone/>
            </a:pPr>
            <a:r>
              <a:rPr lang="en-US" dirty="0" err="1"/>
              <a:t>int</a:t>
            </a:r>
            <a:r>
              <a:rPr lang="en-US" dirty="0"/>
              <a:t> x=100;</a:t>
            </a:r>
          </a:p>
          <a:p>
            <a:pPr marL="0" indent="0" fontAlgn="base">
              <a:buNone/>
            </a:pPr>
            <a:r>
              <a:rPr lang="en-US" dirty="0" err="1"/>
              <a:t>int</a:t>
            </a:r>
            <a:r>
              <a:rPr lang="en-US" dirty="0"/>
              <a:t> main(){</a:t>
            </a:r>
          </a:p>
          <a:p>
            <a:pPr marL="0" indent="0" fontAlgn="base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x=-100;</a:t>
            </a:r>
          </a:p>
          <a:p>
            <a:pPr marL="0" indent="0" fontAlgn="base">
              <a:buNone/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&lt;&lt;"x = "&lt;&lt;x&lt;&lt;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 fontAlgn="base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cout</a:t>
            </a:r>
            <a:r>
              <a:rPr lang="en-US" dirty="0">
                <a:solidFill>
                  <a:srgbClr val="C00000"/>
                </a:solidFill>
              </a:rPr>
              <a:t>&lt;&lt;"x = "&lt;&lt;::x&lt;&lt;</a:t>
            </a:r>
            <a:r>
              <a:rPr lang="en-US" dirty="0" err="1">
                <a:solidFill>
                  <a:srgbClr val="C00000"/>
                </a:solidFill>
              </a:rPr>
              <a:t>endl</a:t>
            </a:r>
            <a:r>
              <a:rPr lang="en-US" dirty="0">
                <a:solidFill>
                  <a:srgbClr val="C00000"/>
                </a:solidFill>
              </a:rPr>
              <a:t>;</a:t>
            </a:r>
          </a:p>
          <a:p>
            <a:pPr marL="0" indent="0" fontAlgn="base">
              <a:buNone/>
            </a:pPr>
            <a:r>
              <a:rPr lang="en-US" dirty="0"/>
              <a:t>	return 0;</a:t>
            </a:r>
          </a:p>
          <a:p>
            <a:pPr marL="0" indent="0" fontAlgn="base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831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38B5-34FC-084C-B460-A476D2BE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52390"/>
          </a:xfrm>
        </p:spPr>
        <p:txBody>
          <a:bodyPr/>
          <a:lstStyle/>
          <a:p>
            <a:r>
              <a:rPr lang="en-US" dirty="0" smtClean="0"/>
              <a:t> :: for  </a:t>
            </a:r>
            <a:r>
              <a:rPr lang="en-US" dirty="0"/>
              <a:t>function def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4680E-CAF8-1B43-9D71-69E58F5D9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516"/>
            <a:ext cx="10515600" cy="4659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/>
              <a:t>class </a:t>
            </a:r>
            <a:r>
              <a:rPr lang="en-IN" dirty="0"/>
              <a:t>A{</a:t>
            </a:r>
          </a:p>
          <a:p>
            <a:pPr marL="0" indent="0">
              <a:buNone/>
            </a:pPr>
            <a:r>
              <a:rPr lang="en-IN" dirty="0" smtClean="0"/>
              <a:t>public: </a:t>
            </a:r>
            <a:r>
              <a:rPr lang="en-IN" dirty="0" smtClean="0">
                <a:solidFill>
                  <a:srgbClr val="7030A0"/>
                </a:solidFill>
              </a:rPr>
              <a:t>void </a:t>
            </a:r>
            <a:r>
              <a:rPr lang="en-IN" dirty="0">
                <a:solidFill>
                  <a:srgbClr val="7030A0"/>
                </a:solidFill>
              </a:rPr>
              <a:t>fun</a:t>
            </a:r>
            <a:r>
              <a:rPr lang="en-IN" dirty="0" smtClean="0">
                <a:solidFill>
                  <a:srgbClr val="7030A0"/>
                </a:solidFill>
              </a:rPr>
              <a:t>();   </a:t>
            </a:r>
            <a:r>
              <a:rPr lang="en-IN" dirty="0" smtClean="0">
                <a:solidFill>
                  <a:srgbClr val="0070C0"/>
                </a:solidFill>
              </a:rPr>
              <a:t>//</a:t>
            </a:r>
            <a:r>
              <a:rPr lang="en-IN" dirty="0">
                <a:solidFill>
                  <a:srgbClr val="0070C0"/>
                </a:solidFill>
              </a:rPr>
              <a:t>only </a:t>
            </a:r>
            <a:r>
              <a:rPr lang="en-IN" dirty="0" smtClean="0">
                <a:solidFill>
                  <a:srgbClr val="0070C0"/>
                </a:solidFill>
              </a:rPr>
              <a:t>declaration</a:t>
            </a:r>
            <a:endParaRPr lang="en-IN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IN" dirty="0" smtClean="0"/>
              <a:t>};</a:t>
            </a:r>
            <a:r>
              <a:rPr lang="en-IN" dirty="0" smtClean="0">
                <a:solidFill>
                  <a:srgbClr val="0070C0"/>
                </a:solidFill>
              </a:rPr>
              <a:t> 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dirty="0" smtClean="0">
                <a:solidFill>
                  <a:srgbClr val="C00000"/>
                </a:solidFill>
              </a:rPr>
              <a:t>void A::fun(){      </a:t>
            </a:r>
            <a:r>
              <a:rPr lang="en-IN" dirty="0" smtClean="0">
                <a:solidFill>
                  <a:srgbClr val="0070C0"/>
                </a:solidFill>
              </a:rPr>
              <a:t>//</a:t>
            </a:r>
            <a:r>
              <a:rPr lang="en-IN" dirty="0">
                <a:solidFill>
                  <a:srgbClr val="0070C0"/>
                </a:solidFill>
              </a:rPr>
              <a:t>function definition</a:t>
            </a:r>
            <a:endParaRPr lang="en-IN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N" dirty="0" err="1" smtClean="0">
                <a:solidFill>
                  <a:srgbClr val="C00000"/>
                </a:solidFill>
              </a:rPr>
              <a:t>cout</a:t>
            </a:r>
            <a:r>
              <a:rPr lang="en-IN" dirty="0">
                <a:solidFill>
                  <a:srgbClr val="C00000"/>
                </a:solidFill>
              </a:rPr>
              <a:t>&lt;&lt;"in fun()"&lt;&lt;</a:t>
            </a:r>
            <a:r>
              <a:rPr lang="en-IN" dirty="0" err="1">
                <a:solidFill>
                  <a:srgbClr val="C00000"/>
                </a:solidFill>
              </a:rPr>
              <a:t>endl</a:t>
            </a:r>
            <a:r>
              <a:rPr lang="en-IN" dirty="0" smtClean="0">
                <a:solidFill>
                  <a:srgbClr val="C00000"/>
                </a:solidFill>
              </a:rPr>
              <a:t>;</a:t>
            </a:r>
          </a:p>
          <a:p>
            <a:pPr marL="0" indent="0">
              <a:buNone/>
            </a:pPr>
            <a:r>
              <a:rPr lang="en-IN" dirty="0" smtClean="0">
                <a:solidFill>
                  <a:srgbClr val="C00000"/>
                </a:solidFill>
              </a:rPr>
              <a:t>} </a:t>
            </a:r>
          </a:p>
          <a:p>
            <a:pPr marL="0" indent="0">
              <a:buNone/>
            </a:pPr>
            <a:r>
              <a:rPr lang="en-IN" dirty="0" err="1" smtClean="0"/>
              <a:t>int</a:t>
            </a:r>
            <a:r>
              <a:rPr lang="en-IN" dirty="0" smtClean="0"/>
              <a:t> main(){ </a:t>
            </a:r>
          </a:p>
          <a:p>
            <a:pPr marL="0" indent="0">
              <a:buNone/>
            </a:pPr>
            <a:r>
              <a:rPr lang="en-IN" dirty="0" smtClean="0"/>
              <a:t>A </a:t>
            </a:r>
            <a:r>
              <a:rPr lang="en-IN" dirty="0" err="1" smtClean="0"/>
              <a:t>obj</a:t>
            </a:r>
            <a:r>
              <a:rPr lang="en-IN" dirty="0" smtClean="0"/>
              <a:t>;  </a:t>
            </a:r>
            <a:r>
              <a:rPr lang="en-IN" dirty="0" err="1" smtClean="0"/>
              <a:t>obj.fun</a:t>
            </a:r>
            <a:r>
              <a:rPr lang="en-IN" dirty="0" smtClean="0"/>
              <a:t>(); </a:t>
            </a:r>
          </a:p>
          <a:p>
            <a:pPr marL="0" indent="0">
              <a:buNone/>
            </a:pPr>
            <a:r>
              <a:rPr lang="en-IN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53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 and Destructor functions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Constructor/Destructor is a </a:t>
            </a:r>
            <a:r>
              <a:rPr lang="en-US" dirty="0" smtClean="0"/>
              <a:t>member </a:t>
            </a:r>
            <a:r>
              <a:rPr lang="en-US" dirty="0"/>
              <a:t>function which has to be public.</a:t>
            </a:r>
          </a:p>
          <a:p>
            <a:endParaRPr lang="en-US" dirty="0"/>
          </a:p>
          <a:p>
            <a:r>
              <a:rPr lang="en-US" dirty="0"/>
              <a:t>They are called automatically to construct (initialize) and destruct (delete) the object variables.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526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F03AD-344B-044E-9684-A34D8E70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 </a:t>
            </a:r>
            <a:r>
              <a:rPr lang="en-US" dirty="0"/>
              <a:t>-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518F4-7FA8-6F44-875A-B00E879A3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IN" dirty="0"/>
              <a:t>Same name as the class</a:t>
            </a:r>
          </a:p>
          <a:p>
            <a:pPr fontAlgn="base"/>
            <a:r>
              <a:rPr lang="en-IN" dirty="0" smtClean="0"/>
              <a:t>No return statement</a:t>
            </a:r>
            <a:r>
              <a:rPr lang="en-IN" dirty="0"/>
              <a:t> </a:t>
            </a:r>
          </a:p>
          <a:p>
            <a:pPr fontAlgn="base"/>
            <a:r>
              <a:rPr lang="en-IN" dirty="0" smtClean="0"/>
              <a:t>Automatically </a:t>
            </a:r>
            <a:r>
              <a:rPr lang="en-IN" dirty="0"/>
              <a:t>called when </a:t>
            </a:r>
            <a:r>
              <a:rPr lang="en-IN" dirty="0" smtClean="0"/>
              <a:t>object </a:t>
            </a:r>
            <a:r>
              <a:rPr lang="en-IN" dirty="0"/>
              <a:t>is created</a:t>
            </a:r>
          </a:p>
          <a:p>
            <a:pPr fontAlgn="base"/>
            <a:r>
              <a:rPr lang="en-IN" dirty="0" smtClean="0"/>
              <a:t>Compiler </a:t>
            </a:r>
            <a:r>
              <a:rPr lang="en-IN" dirty="0"/>
              <a:t>uses </a:t>
            </a:r>
            <a:r>
              <a:rPr lang="en-IN" dirty="0" smtClean="0"/>
              <a:t>default empty constructor if no constructor is defined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3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Destructor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C++ destructors are used to de-allocate the memory </a:t>
            </a:r>
            <a:r>
              <a:rPr lang="en-US" dirty="0" smtClean="0"/>
              <a:t>allotted </a:t>
            </a:r>
            <a:r>
              <a:rPr lang="en-US" dirty="0"/>
              <a:t>by  constructor.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has same name as class preceded by a tilde sign </a:t>
            </a:r>
            <a:r>
              <a:rPr lang="en-US" dirty="0" smtClean="0"/>
              <a:t>~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21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9E65-81BF-1141-B90F-ADA096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constructor and destructor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3BACF-2929-C04B-86D7-141AE4480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class</a:t>
            </a:r>
            <a:r>
              <a:rPr lang="en-IN" dirty="0"/>
              <a:t> Test { </a:t>
            </a:r>
            <a:endParaRPr lang="en-IN" dirty="0" smtClean="0"/>
          </a:p>
          <a:p>
            <a:pPr marL="0" indent="0">
              <a:buNone/>
            </a:pPr>
            <a:r>
              <a:rPr lang="en-IN" b="1" dirty="0"/>
              <a:t>public</a:t>
            </a:r>
            <a:r>
              <a:rPr lang="en-IN" dirty="0"/>
              <a:t>: </a:t>
            </a:r>
          </a:p>
          <a:p>
            <a:pPr marL="0" indent="0">
              <a:buNone/>
            </a:pPr>
            <a:r>
              <a:rPr lang="en-IN" dirty="0"/>
              <a:t> </a:t>
            </a:r>
            <a:r>
              <a:rPr lang="en-IN" dirty="0">
                <a:solidFill>
                  <a:srgbClr val="7030A0"/>
                </a:solidFill>
              </a:rPr>
              <a:t>   </a:t>
            </a:r>
            <a:r>
              <a:rPr lang="en-IN" dirty="0" smtClean="0">
                <a:solidFill>
                  <a:srgbClr val="7030A0"/>
                </a:solidFill>
              </a:rPr>
              <a:t>Test() {</a:t>
            </a:r>
            <a:r>
              <a:rPr lang="en-IN" dirty="0" err="1" smtClean="0">
                <a:solidFill>
                  <a:srgbClr val="7030A0"/>
                </a:solidFill>
              </a:rPr>
              <a:t>cout</a:t>
            </a:r>
            <a:r>
              <a:rPr lang="en-IN" dirty="0" smtClean="0">
                <a:solidFill>
                  <a:srgbClr val="7030A0"/>
                </a:solidFill>
              </a:rPr>
              <a:t>&lt;&lt;“in constructor”&lt;&lt;</a:t>
            </a:r>
            <a:r>
              <a:rPr lang="en-IN" dirty="0" err="1" smtClean="0">
                <a:solidFill>
                  <a:srgbClr val="7030A0"/>
                </a:solidFill>
              </a:rPr>
              <a:t>endl</a:t>
            </a:r>
            <a:r>
              <a:rPr lang="en-IN" dirty="0" smtClean="0">
                <a:solidFill>
                  <a:srgbClr val="7030A0"/>
                </a:solidFill>
              </a:rPr>
              <a:t>;}</a:t>
            </a:r>
            <a:r>
              <a:rPr lang="en-IN" dirty="0">
                <a:solidFill>
                  <a:srgbClr val="7030A0"/>
                </a:solidFill>
              </a:rPr>
              <a:t> </a:t>
            </a:r>
          </a:p>
          <a:p>
            <a:pPr marL="0" indent="0">
              <a:buNone/>
            </a:pPr>
            <a:r>
              <a:rPr lang="en-IN" dirty="0">
                <a:solidFill>
                  <a:srgbClr val="C00000"/>
                </a:solidFill>
              </a:rPr>
              <a:t>~Test() { </a:t>
            </a:r>
            <a:r>
              <a:rPr lang="en-IN" dirty="0" err="1">
                <a:solidFill>
                  <a:srgbClr val="C00000"/>
                </a:solidFill>
              </a:rPr>
              <a:t>cout</a:t>
            </a:r>
            <a:r>
              <a:rPr lang="en-IN" dirty="0">
                <a:solidFill>
                  <a:srgbClr val="C00000"/>
                </a:solidFill>
              </a:rPr>
              <a:t> &lt;&lt; </a:t>
            </a:r>
            <a:r>
              <a:rPr lang="en-IN" dirty="0" smtClean="0">
                <a:solidFill>
                  <a:srgbClr val="C00000"/>
                </a:solidFill>
              </a:rPr>
              <a:t>“In destructor” </a:t>
            </a:r>
            <a:r>
              <a:rPr lang="en-IN" dirty="0">
                <a:solidFill>
                  <a:srgbClr val="C00000"/>
                </a:solidFill>
              </a:rPr>
              <a:t>&lt;&lt; </a:t>
            </a:r>
            <a:r>
              <a:rPr lang="en-IN" dirty="0" err="1">
                <a:solidFill>
                  <a:srgbClr val="C00000"/>
                </a:solidFill>
              </a:rPr>
              <a:t>endl</a:t>
            </a:r>
            <a:r>
              <a:rPr lang="en-IN" dirty="0">
                <a:solidFill>
                  <a:srgbClr val="C00000"/>
                </a:solidFill>
              </a:rPr>
              <a:t>; }</a:t>
            </a:r>
          </a:p>
          <a:p>
            <a:pPr marL="0" indent="0">
              <a:buNone/>
            </a:pPr>
            <a:r>
              <a:rPr lang="en-IN" dirty="0"/>
              <a:t>}; </a:t>
            </a:r>
          </a:p>
          <a:p>
            <a:pPr marL="0" indent="0">
              <a:buNone/>
            </a:pPr>
            <a:r>
              <a:rPr lang="en-IN" b="1" dirty="0" err="1"/>
              <a:t>int</a:t>
            </a:r>
            <a:r>
              <a:rPr lang="en-IN" dirty="0"/>
              <a:t> main() { </a:t>
            </a:r>
          </a:p>
          <a:p>
            <a:pPr marL="0" indent="0">
              <a:buNone/>
            </a:pPr>
            <a:r>
              <a:rPr lang="en-IN" dirty="0"/>
              <a:t>Test c;   </a:t>
            </a:r>
            <a:r>
              <a:rPr lang="en-IN" dirty="0" err="1"/>
              <a:t>cout</a:t>
            </a:r>
            <a:r>
              <a:rPr lang="en-IN" dirty="0"/>
              <a:t> </a:t>
            </a:r>
            <a:r>
              <a:rPr lang="en-IN" dirty="0" smtClean="0"/>
              <a:t>&lt;&lt;“In main”&lt;&lt;</a:t>
            </a:r>
            <a:r>
              <a:rPr lang="en-IN" dirty="0" err="1" smtClean="0"/>
              <a:t>endl</a:t>
            </a:r>
            <a:r>
              <a:rPr lang="en-IN" dirty="0" smtClean="0"/>
              <a:t>;;</a:t>
            </a:r>
            <a:r>
              <a:rPr lang="en-IN" dirty="0"/>
              <a:t> </a:t>
            </a:r>
          </a:p>
          <a:p>
            <a:pPr marL="0" indent="0">
              <a:buNone/>
            </a:pPr>
            <a:r>
              <a:rPr lang="en-IN" dirty="0"/>
              <a:t>} 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8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03A02-5207-3744-A267-6DAB45DCA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variable in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0BBED-45D9-F64F-8CBE-A1570EE91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3200" dirty="0"/>
              <a:t>class X{</a:t>
            </a:r>
          </a:p>
          <a:p>
            <a:pPr marL="0" indent="0">
              <a:buNone/>
            </a:pPr>
            <a:r>
              <a:rPr lang="en-IN" sz="3200" dirty="0">
                <a:solidFill>
                  <a:srgbClr val="C00000"/>
                </a:solidFill>
              </a:rPr>
              <a:t>static</a:t>
            </a:r>
            <a:r>
              <a:rPr lang="en-IN" sz="3200" dirty="0"/>
              <a:t> </a:t>
            </a:r>
            <a:r>
              <a:rPr lang="en-IN" sz="3200" dirty="0" err="1"/>
              <a:t>int</a:t>
            </a:r>
            <a:r>
              <a:rPr lang="en-IN" sz="3200" dirty="0"/>
              <a:t> </a:t>
            </a:r>
            <a:r>
              <a:rPr lang="en-IN" sz="3200" dirty="0" err="1"/>
              <a:t>i</a:t>
            </a:r>
            <a:r>
              <a:rPr lang="en-IN" sz="3200" dirty="0"/>
              <a:t>;</a:t>
            </a:r>
          </a:p>
          <a:p>
            <a:pPr marL="0" indent="0">
              <a:buNone/>
            </a:pPr>
            <a:r>
              <a:rPr lang="en-IN" sz="3200" dirty="0" err="1"/>
              <a:t>public:void</a:t>
            </a:r>
            <a:r>
              <a:rPr lang="en-IN" sz="3200" dirty="0"/>
              <a:t> show(){</a:t>
            </a:r>
            <a:r>
              <a:rPr lang="en-IN" sz="3200" dirty="0" err="1"/>
              <a:t>cout</a:t>
            </a:r>
            <a:r>
              <a:rPr lang="en-IN" sz="3200" dirty="0"/>
              <a:t>&lt;&lt;"</a:t>
            </a:r>
            <a:r>
              <a:rPr lang="en-IN" sz="3200" dirty="0" err="1"/>
              <a:t>i</a:t>
            </a:r>
            <a:r>
              <a:rPr lang="en-IN" sz="3200" dirty="0"/>
              <a:t> ="&lt;&lt;</a:t>
            </a:r>
            <a:r>
              <a:rPr lang="en-IN" sz="3200" dirty="0" err="1"/>
              <a:t>i</a:t>
            </a:r>
            <a:r>
              <a:rPr lang="en-IN" sz="3200" dirty="0"/>
              <a:t>&lt;&lt;</a:t>
            </a:r>
            <a:r>
              <a:rPr lang="en-IN" sz="3200" dirty="0" err="1"/>
              <a:t>endl</a:t>
            </a:r>
            <a:r>
              <a:rPr lang="en-IN" sz="3200" dirty="0"/>
              <a:t>;}</a:t>
            </a:r>
          </a:p>
          <a:p>
            <a:pPr marL="0" indent="0">
              <a:buNone/>
            </a:pPr>
            <a:r>
              <a:rPr lang="en-IN" sz="3200" dirty="0"/>
              <a:t>};</a:t>
            </a:r>
          </a:p>
          <a:p>
            <a:pPr marL="0" indent="0">
              <a:buNone/>
            </a:pPr>
            <a:r>
              <a:rPr lang="en-IN" sz="3200" dirty="0" err="1">
                <a:solidFill>
                  <a:srgbClr val="C00000"/>
                </a:solidFill>
              </a:rPr>
              <a:t>int</a:t>
            </a:r>
            <a:r>
              <a:rPr lang="en-IN" sz="3200" dirty="0">
                <a:solidFill>
                  <a:srgbClr val="C00000"/>
                </a:solidFill>
              </a:rPr>
              <a:t> X::i=1;</a:t>
            </a:r>
          </a:p>
          <a:p>
            <a:pPr marL="0" indent="0">
              <a:buNone/>
            </a:pPr>
            <a:r>
              <a:rPr lang="en-IN" sz="3200" dirty="0" err="1"/>
              <a:t>int</a:t>
            </a:r>
            <a:r>
              <a:rPr lang="en-IN" sz="3200" dirty="0"/>
              <a:t> main(){</a:t>
            </a:r>
          </a:p>
          <a:p>
            <a:pPr marL="0" indent="0">
              <a:buNone/>
            </a:pPr>
            <a:r>
              <a:rPr lang="en-IN" sz="3200" dirty="0"/>
              <a:t>X </a:t>
            </a:r>
            <a:r>
              <a:rPr lang="en-IN" sz="3200" dirty="0" err="1"/>
              <a:t>obj</a:t>
            </a:r>
            <a:r>
              <a:rPr lang="en-IN" sz="3200" dirty="0"/>
              <a:t>; </a:t>
            </a:r>
            <a:r>
              <a:rPr lang="en-IN" sz="3200" dirty="0" err="1"/>
              <a:t>obj.show</a:t>
            </a:r>
            <a:r>
              <a:rPr lang="en-IN" sz="3200" dirty="0"/>
              <a:t>();</a:t>
            </a:r>
          </a:p>
          <a:p>
            <a:pPr marL="0" indent="0">
              <a:buNone/>
            </a:pPr>
            <a:r>
              <a:rPr lang="en-IN" sz="3200" dirty="0"/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8785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function in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class X {</a:t>
            </a:r>
          </a:p>
          <a:p>
            <a:pPr marL="0" indent="0">
              <a:buNone/>
            </a:pPr>
            <a:r>
              <a:rPr lang="en-US" sz="3200" dirty="0"/>
              <a:t>public: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C00000"/>
                </a:solidFill>
              </a:rPr>
              <a:t>static</a:t>
            </a:r>
            <a:r>
              <a:rPr lang="en-US" sz="3200" dirty="0"/>
              <a:t> void f(){</a:t>
            </a:r>
            <a:r>
              <a:rPr lang="en-US" sz="3200" dirty="0" err="1"/>
              <a:t>cout</a:t>
            </a:r>
            <a:r>
              <a:rPr lang="en-US" sz="3200" dirty="0"/>
              <a:t>&lt;&lt;"In static f()"&lt;&lt;</a:t>
            </a:r>
            <a:r>
              <a:rPr lang="en-US" sz="3200" dirty="0" err="1"/>
              <a:t>endl</a:t>
            </a:r>
            <a:r>
              <a:rPr lang="en-US" sz="3200" dirty="0"/>
              <a:t>;}</a:t>
            </a:r>
          </a:p>
          <a:p>
            <a:pPr marL="0" indent="0">
              <a:buNone/>
            </a:pPr>
            <a:r>
              <a:rPr lang="en-US" sz="3200" dirty="0"/>
              <a:t>};</a:t>
            </a:r>
          </a:p>
          <a:p>
            <a:pPr marL="0" indent="0">
              <a:buNone/>
            </a:pPr>
            <a:r>
              <a:rPr lang="en-US" sz="3200" dirty="0" err="1"/>
              <a:t>int</a:t>
            </a:r>
            <a:r>
              <a:rPr lang="en-US" sz="3200" dirty="0"/>
              <a:t> main(){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C00000"/>
                </a:solidFill>
              </a:rPr>
              <a:t>    X::f();   </a:t>
            </a:r>
            <a:r>
              <a:rPr lang="en-US" sz="3200" dirty="0"/>
              <a:t>// direct call without an object</a:t>
            </a:r>
          </a:p>
          <a:p>
            <a:pPr marL="0" indent="0">
              <a:buNone/>
            </a:pPr>
            <a:r>
              <a:rPr lang="en-US" sz="3200" dirty="0"/>
              <a:t>}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37209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of objects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#include&lt;</a:t>
            </a:r>
            <a:r>
              <a:rPr lang="en-US" dirty="0" err="1"/>
              <a:t>iostream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using namespace </a:t>
            </a:r>
            <a:r>
              <a:rPr lang="en-US" dirty="0" err="1"/>
              <a:t>std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 A{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a; char c;</a:t>
            </a:r>
          </a:p>
          <a:p>
            <a:pPr marL="0" indent="0">
              <a:buNone/>
            </a:pPr>
            <a:r>
              <a:rPr lang="en-US" dirty="0"/>
              <a:t>	};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main(){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A a[3];</a:t>
            </a:r>
            <a:r>
              <a:rPr lang="en-US" dirty="0"/>
              <a:t>	// each of a[</a:t>
            </a:r>
            <a:r>
              <a:rPr lang="en-US" dirty="0" err="1"/>
              <a:t>i</a:t>
            </a:r>
            <a:r>
              <a:rPr lang="en-US" dirty="0"/>
              <a:t>] will have an </a:t>
            </a:r>
            <a:r>
              <a:rPr lang="en-US" dirty="0" err="1"/>
              <a:t>int</a:t>
            </a:r>
            <a:r>
              <a:rPr lang="en-US" dirty="0"/>
              <a:t> and a char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573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char array with blanks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3600" dirty="0">
                <a:solidFill>
                  <a:srgbClr val="00B0F0"/>
                </a:solidFill>
              </a:rPr>
              <a:t>#include&lt;</a:t>
            </a:r>
            <a:r>
              <a:rPr lang="en-US" sz="3600" dirty="0" err="1">
                <a:solidFill>
                  <a:srgbClr val="00B0F0"/>
                </a:solidFill>
              </a:rPr>
              <a:t>iostream</a:t>
            </a:r>
            <a:r>
              <a:rPr lang="en-US" sz="3600" dirty="0">
                <a:solidFill>
                  <a:srgbClr val="00B0F0"/>
                </a:solidFill>
              </a:rPr>
              <a:t>&gt;</a:t>
            </a:r>
          </a:p>
          <a:p>
            <a:pPr>
              <a:buNone/>
            </a:pPr>
            <a:r>
              <a:rPr lang="en-US" sz="3600" dirty="0">
                <a:solidFill>
                  <a:srgbClr val="00B0F0"/>
                </a:solidFill>
              </a:rPr>
              <a:t>using namespace </a:t>
            </a:r>
            <a:r>
              <a:rPr lang="en-US" sz="3600" dirty="0" err="1">
                <a:solidFill>
                  <a:srgbClr val="00B0F0"/>
                </a:solidFill>
              </a:rPr>
              <a:t>std</a:t>
            </a:r>
            <a:r>
              <a:rPr lang="en-US" sz="3600" dirty="0">
                <a:solidFill>
                  <a:srgbClr val="00B0F0"/>
                </a:solidFill>
              </a:rPr>
              <a:t>;</a:t>
            </a:r>
          </a:p>
          <a:p>
            <a:pPr>
              <a:buNone/>
            </a:pPr>
            <a:r>
              <a:rPr lang="en-US" sz="3600" dirty="0" err="1"/>
              <a:t>int</a:t>
            </a:r>
            <a:r>
              <a:rPr lang="en-US" sz="3600" dirty="0"/>
              <a:t> main(){</a:t>
            </a:r>
          </a:p>
          <a:p>
            <a:pPr>
              <a:buNone/>
            </a:pPr>
            <a:r>
              <a:rPr lang="en-US" sz="3600" dirty="0">
                <a:solidFill>
                  <a:srgbClr val="C00000"/>
                </a:solidFill>
              </a:rPr>
              <a:t>char </a:t>
            </a:r>
            <a:r>
              <a:rPr lang="en-US" sz="3600" dirty="0" err="1">
                <a:solidFill>
                  <a:srgbClr val="C00000"/>
                </a:solidFill>
              </a:rPr>
              <a:t>str</a:t>
            </a:r>
            <a:r>
              <a:rPr lang="en-US" sz="3600" dirty="0">
                <a:solidFill>
                  <a:srgbClr val="C00000"/>
                </a:solidFill>
              </a:rPr>
              <a:t>[20];</a:t>
            </a:r>
          </a:p>
          <a:p>
            <a:pPr>
              <a:buNone/>
            </a:pPr>
            <a:r>
              <a:rPr lang="en-US" sz="3600" dirty="0" err="1">
                <a:solidFill>
                  <a:srgbClr val="C00000"/>
                </a:solidFill>
              </a:rPr>
              <a:t>cin.getline</a:t>
            </a:r>
            <a:r>
              <a:rPr lang="en-US" sz="3600" dirty="0">
                <a:solidFill>
                  <a:srgbClr val="C00000"/>
                </a:solidFill>
              </a:rPr>
              <a:t>(</a:t>
            </a:r>
            <a:r>
              <a:rPr lang="en-US" sz="3600" dirty="0" err="1">
                <a:solidFill>
                  <a:srgbClr val="C00000"/>
                </a:solidFill>
              </a:rPr>
              <a:t>str,sizeof</a:t>
            </a:r>
            <a:r>
              <a:rPr lang="en-US" sz="3600" dirty="0">
                <a:solidFill>
                  <a:srgbClr val="C00000"/>
                </a:solidFill>
              </a:rPr>
              <a:t>(</a:t>
            </a:r>
            <a:r>
              <a:rPr lang="en-US" sz="3600" dirty="0" err="1">
                <a:solidFill>
                  <a:srgbClr val="C00000"/>
                </a:solidFill>
              </a:rPr>
              <a:t>str</a:t>
            </a:r>
            <a:r>
              <a:rPr lang="en-US" sz="3600" dirty="0">
                <a:solidFill>
                  <a:srgbClr val="C00000"/>
                </a:solidFill>
              </a:rPr>
              <a:t>));</a:t>
            </a:r>
          </a:p>
          <a:p>
            <a:pPr>
              <a:buNone/>
            </a:pPr>
            <a:r>
              <a:rPr lang="en-US" sz="3600" dirty="0" err="1"/>
              <a:t>cout</a:t>
            </a:r>
            <a:r>
              <a:rPr lang="en-US" sz="3600" dirty="0"/>
              <a:t>&lt;&lt;</a:t>
            </a:r>
            <a:r>
              <a:rPr lang="en-US" sz="3600" dirty="0" err="1"/>
              <a:t>str</a:t>
            </a:r>
            <a:r>
              <a:rPr lang="en-US" sz="3600" dirty="0"/>
              <a:t>&lt;&lt;</a:t>
            </a:r>
            <a:r>
              <a:rPr lang="en-US" sz="3600" dirty="0" err="1"/>
              <a:t>endl</a:t>
            </a:r>
            <a:r>
              <a:rPr lang="en-US" sz="3600" dirty="0"/>
              <a:t>;</a:t>
            </a:r>
          </a:p>
          <a:p>
            <a:pPr>
              <a:buNone/>
            </a:pPr>
            <a:r>
              <a:rPr lang="en-US" sz="3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1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en-US" dirty="0" smtClean="0"/>
              <a:t>Passing and returning an object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3038"/>
            <a:ext cx="10515600" cy="50434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3200" dirty="0"/>
              <a:t>class A{</a:t>
            </a:r>
          </a:p>
          <a:p>
            <a:pPr marL="0" indent="0">
              <a:buNone/>
            </a:pPr>
            <a:r>
              <a:rPr lang="en-IN" sz="3200" dirty="0" err="1"/>
              <a:t>int</a:t>
            </a:r>
            <a:r>
              <a:rPr lang="en-IN" sz="3200" dirty="0"/>
              <a:t> </a:t>
            </a:r>
            <a:r>
              <a:rPr lang="en-IN" sz="3200" dirty="0" err="1"/>
              <a:t>i</a:t>
            </a:r>
            <a:r>
              <a:rPr lang="en-IN" sz="3200" dirty="0"/>
              <a:t>;</a:t>
            </a:r>
          </a:p>
          <a:p>
            <a:pPr marL="0" indent="0">
              <a:buNone/>
            </a:pPr>
            <a:r>
              <a:rPr lang="en-IN" sz="3200" dirty="0"/>
              <a:t>public: </a:t>
            </a:r>
            <a:r>
              <a:rPr lang="en-IN" sz="3200" dirty="0" smtClean="0"/>
              <a:t> A</a:t>
            </a:r>
            <a:r>
              <a:rPr lang="en-IN" sz="3200" dirty="0"/>
              <a:t>(){</a:t>
            </a:r>
            <a:r>
              <a:rPr lang="en-IN" sz="3200" dirty="0" err="1"/>
              <a:t>i</a:t>
            </a:r>
            <a:r>
              <a:rPr lang="en-IN" sz="3200" dirty="0"/>
              <a:t>=10;}</a:t>
            </a:r>
          </a:p>
          <a:p>
            <a:pPr marL="0" indent="0">
              <a:buNone/>
            </a:pPr>
            <a:r>
              <a:rPr lang="en-IN" sz="3200" dirty="0"/>
              <a:t>void show(){</a:t>
            </a:r>
            <a:r>
              <a:rPr lang="en-IN" sz="3200" dirty="0" err="1"/>
              <a:t>cout</a:t>
            </a:r>
            <a:r>
              <a:rPr lang="en-IN" sz="3200" dirty="0"/>
              <a:t>&lt;&lt;"</a:t>
            </a:r>
            <a:r>
              <a:rPr lang="en-IN" sz="3200" dirty="0" err="1"/>
              <a:t>i</a:t>
            </a:r>
            <a:r>
              <a:rPr lang="en-IN" sz="3200" dirty="0"/>
              <a:t> = "&lt;&lt;</a:t>
            </a:r>
            <a:r>
              <a:rPr lang="en-IN" sz="3200" dirty="0" err="1"/>
              <a:t>i</a:t>
            </a:r>
            <a:r>
              <a:rPr lang="en-IN" sz="3200" dirty="0"/>
              <a:t>&lt;&lt;</a:t>
            </a:r>
            <a:r>
              <a:rPr lang="en-IN" sz="3200" dirty="0" err="1"/>
              <a:t>endl</a:t>
            </a:r>
            <a:r>
              <a:rPr lang="en-IN" sz="3200" dirty="0"/>
              <a:t>;}</a:t>
            </a:r>
          </a:p>
          <a:p>
            <a:pPr marL="0" indent="0">
              <a:buNone/>
            </a:pPr>
            <a:r>
              <a:rPr lang="en-IN" sz="3200" dirty="0">
                <a:solidFill>
                  <a:srgbClr val="C00000"/>
                </a:solidFill>
              </a:rPr>
              <a:t>A </a:t>
            </a:r>
            <a:r>
              <a:rPr lang="en-IN" sz="3200" dirty="0" err="1">
                <a:solidFill>
                  <a:srgbClr val="C00000"/>
                </a:solidFill>
              </a:rPr>
              <a:t>makedouble</a:t>
            </a:r>
            <a:r>
              <a:rPr lang="en-IN" sz="3200" dirty="0">
                <a:solidFill>
                  <a:srgbClr val="C00000"/>
                </a:solidFill>
              </a:rPr>
              <a:t>(A </a:t>
            </a:r>
            <a:r>
              <a:rPr lang="en-IN" sz="3200" dirty="0" err="1">
                <a:solidFill>
                  <a:srgbClr val="C00000"/>
                </a:solidFill>
              </a:rPr>
              <a:t>obj</a:t>
            </a:r>
            <a:r>
              <a:rPr lang="en-IN" sz="3200" dirty="0">
                <a:solidFill>
                  <a:srgbClr val="C00000"/>
                </a:solidFill>
              </a:rPr>
              <a:t>){A temp; </a:t>
            </a:r>
            <a:r>
              <a:rPr lang="en-IN" sz="3200" dirty="0" err="1">
                <a:solidFill>
                  <a:srgbClr val="C00000"/>
                </a:solidFill>
              </a:rPr>
              <a:t>temp.i</a:t>
            </a:r>
            <a:r>
              <a:rPr lang="en-IN" sz="3200" dirty="0">
                <a:solidFill>
                  <a:srgbClr val="C00000"/>
                </a:solidFill>
              </a:rPr>
              <a:t> = 2*</a:t>
            </a:r>
            <a:r>
              <a:rPr lang="en-IN" sz="3200" dirty="0" err="1">
                <a:solidFill>
                  <a:srgbClr val="C00000"/>
                </a:solidFill>
              </a:rPr>
              <a:t>obj.i</a:t>
            </a:r>
            <a:r>
              <a:rPr lang="en-IN" sz="3200" dirty="0">
                <a:solidFill>
                  <a:srgbClr val="C00000"/>
                </a:solidFill>
              </a:rPr>
              <a:t>; return temp;}</a:t>
            </a:r>
          </a:p>
          <a:p>
            <a:pPr marL="0" indent="0">
              <a:buNone/>
            </a:pPr>
            <a:r>
              <a:rPr lang="en-IN" sz="3200" dirty="0"/>
              <a:t>};</a:t>
            </a:r>
          </a:p>
          <a:p>
            <a:pPr marL="0" indent="0">
              <a:buNone/>
            </a:pPr>
            <a:r>
              <a:rPr lang="en-IN" sz="3200" dirty="0" err="1"/>
              <a:t>int</a:t>
            </a:r>
            <a:r>
              <a:rPr lang="en-IN" sz="3200" dirty="0"/>
              <a:t> main(){</a:t>
            </a:r>
          </a:p>
          <a:p>
            <a:pPr marL="0" indent="0">
              <a:buNone/>
            </a:pPr>
            <a:r>
              <a:rPr lang="en-IN" sz="3200" dirty="0"/>
              <a:t>A </a:t>
            </a:r>
            <a:r>
              <a:rPr lang="en-IN" sz="3200" dirty="0" err="1"/>
              <a:t>a1,a2</a:t>
            </a:r>
            <a:r>
              <a:rPr lang="en-IN" sz="3200" dirty="0"/>
              <a:t>;  </a:t>
            </a:r>
            <a:r>
              <a:rPr lang="en-IN" sz="3200" dirty="0" err="1"/>
              <a:t>a1.show</a:t>
            </a:r>
            <a:r>
              <a:rPr lang="en-IN" sz="3200" dirty="0"/>
              <a:t>();  </a:t>
            </a:r>
            <a:r>
              <a:rPr lang="en-IN" sz="3200" dirty="0" err="1">
                <a:solidFill>
                  <a:srgbClr val="C00000"/>
                </a:solidFill>
              </a:rPr>
              <a:t>a2</a:t>
            </a:r>
            <a:r>
              <a:rPr lang="en-IN" sz="3200" dirty="0">
                <a:solidFill>
                  <a:srgbClr val="C00000"/>
                </a:solidFill>
              </a:rPr>
              <a:t> = </a:t>
            </a:r>
            <a:r>
              <a:rPr lang="en-IN" sz="3200" dirty="0" err="1">
                <a:solidFill>
                  <a:srgbClr val="C00000"/>
                </a:solidFill>
              </a:rPr>
              <a:t>a1.makedouble</a:t>
            </a:r>
            <a:r>
              <a:rPr lang="en-IN" sz="3200" dirty="0">
                <a:solidFill>
                  <a:srgbClr val="C00000"/>
                </a:solidFill>
              </a:rPr>
              <a:t>(</a:t>
            </a:r>
            <a:r>
              <a:rPr lang="en-IN" sz="3200" dirty="0" err="1">
                <a:solidFill>
                  <a:srgbClr val="C00000"/>
                </a:solidFill>
              </a:rPr>
              <a:t>a1</a:t>
            </a:r>
            <a:r>
              <a:rPr lang="en-IN" sz="3200" dirty="0">
                <a:solidFill>
                  <a:srgbClr val="C00000"/>
                </a:solidFill>
              </a:rPr>
              <a:t>);  </a:t>
            </a:r>
            <a:r>
              <a:rPr lang="en-IN" sz="3200" dirty="0" err="1"/>
              <a:t>a2.show</a:t>
            </a:r>
            <a:r>
              <a:rPr lang="en-IN" sz="3200" dirty="0"/>
              <a:t>();</a:t>
            </a:r>
          </a:p>
          <a:p>
            <a:pPr marL="0" indent="0">
              <a:buNone/>
            </a:pPr>
            <a:r>
              <a:rPr lang="en-IN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523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nline functions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>
                <a:solidFill>
                  <a:srgbClr val="C00000"/>
                </a:solidFill>
              </a:rPr>
              <a:t>inline</a:t>
            </a:r>
            <a:r>
              <a:rPr lang="en-US" sz="3600" dirty="0"/>
              <a:t> </a:t>
            </a:r>
            <a:r>
              <a:rPr lang="en-US" sz="3600" dirty="0" err="1"/>
              <a:t>int</a:t>
            </a:r>
            <a:r>
              <a:rPr lang="en-US" sz="3600" dirty="0"/>
              <a:t> cube(</a:t>
            </a:r>
            <a:r>
              <a:rPr lang="en-US" sz="3600" dirty="0" err="1"/>
              <a:t>int</a:t>
            </a:r>
            <a:r>
              <a:rPr lang="en-US" sz="3600" dirty="0"/>
              <a:t> s){ return s*s*s; } </a:t>
            </a:r>
          </a:p>
          <a:p>
            <a:pPr marL="0" indent="0">
              <a:buNone/>
            </a:pPr>
            <a:r>
              <a:rPr lang="en-US" sz="3600" dirty="0" err="1"/>
              <a:t>int</a:t>
            </a:r>
            <a:r>
              <a:rPr lang="en-US" sz="3600" dirty="0"/>
              <a:t> main() { </a:t>
            </a:r>
          </a:p>
          <a:p>
            <a:pPr marL="0" indent="0">
              <a:buNone/>
            </a:pPr>
            <a:r>
              <a:rPr lang="en-US" sz="3600" dirty="0" err="1"/>
              <a:t>cout</a:t>
            </a:r>
            <a:r>
              <a:rPr lang="en-US" sz="3600" dirty="0"/>
              <a:t> &lt;&lt; "The cube of 3 is: " &lt;&lt; cube(3) &lt;&lt; </a:t>
            </a:r>
            <a:r>
              <a:rPr lang="en-US" sz="3600" dirty="0" err="1"/>
              <a:t>endl</a:t>
            </a:r>
            <a:r>
              <a:rPr lang="en-US" sz="3600" dirty="0"/>
              <a:t>; </a:t>
            </a:r>
          </a:p>
          <a:p>
            <a:pPr marL="0" indent="0">
              <a:buNone/>
            </a:pPr>
            <a:r>
              <a:rPr lang="en-US" sz="3600" dirty="0"/>
              <a:t>}</a:t>
            </a:r>
          </a:p>
          <a:p>
            <a:pPr marL="0" indent="0">
              <a:buNone/>
            </a:pP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85976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function properties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Reduces function-call overhead</a:t>
            </a:r>
          </a:p>
          <a:p>
            <a:r>
              <a:rPr lang="en-US" sz="3200" dirty="0"/>
              <a:t>Asks the compiler to copy code into program instead of using function call</a:t>
            </a:r>
          </a:p>
          <a:p>
            <a:r>
              <a:rPr lang="en-US" sz="3200" dirty="0"/>
              <a:t>Compiler can ignore inline</a:t>
            </a:r>
          </a:p>
          <a:p>
            <a:r>
              <a:rPr lang="en-US" sz="3200" dirty="0"/>
              <a:t>Should be used for small, often used functions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2946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const</a:t>
            </a:r>
            <a:r>
              <a:rPr lang="en-US" dirty="0"/>
              <a:t>’ member function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85850" y="1690688"/>
            <a:ext cx="80581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 err="1"/>
              <a:t>int</a:t>
            </a:r>
            <a:r>
              <a:rPr lang="en-IN" sz="3200" dirty="0"/>
              <a:t> main(){</a:t>
            </a:r>
          </a:p>
          <a:p>
            <a:r>
              <a:rPr lang="en-IN" sz="3200" dirty="0"/>
              <a:t>    </a:t>
            </a:r>
            <a:r>
              <a:rPr lang="en-IN" sz="3200" dirty="0" err="1"/>
              <a:t>const</a:t>
            </a:r>
            <a:r>
              <a:rPr lang="en-IN" sz="3200" dirty="0"/>
              <a:t> </a:t>
            </a:r>
            <a:r>
              <a:rPr lang="en-IN" sz="3200" dirty="0" err="1"/>
              <a:t>int</a:t>
            </a:r>
            <a:r>
              <a:rPr lang="en-IN" sz="3200" dirty="0"/>
              <a:t> </a:t>
            </a:r>
            <a:r>
              <a:rPr lang="en-IN" sz="3200" dirty="0" err="1"/>
              <a:t>i</a:t>
            </a:r>
            <a:r>
              <a:rPr lang="en-IN" sz="3200" dirty="0"/>
              <a:t> = 10;</a:t>
            </a:r>
          </a:p>
          <a:p>
            <a:r>
              <a:rPr lang="en-IN" sz="3200" dirty="0"/>
              <a:t>    </a:t>
            </a:r>
            <a:r>
              <a:rPr lang="en-IN" sz="3200" dirty="0" err="1"/>
              <a:t>const</a:t>
            </a:r>
            <a:r>
              <a:rPr lang="en-IN" sz="3200" dirty="0"/>
              <a:t> </a:t>
            </a:r>
            <a:r>
              <a:rPr lang="en-IN" sz="3200" dirty="0" err="1"/>
              <a:t>int</a:t>
            </a:r>
            <a:r>
              <a:rPr lang="en-IN" sz="3200" dirty="0"/>
              <a:t> j = </a:t>
            </a:r>
            <a:r>
              <a:rPr lang="en-IN" sz="3200" dirty="0" err="1"/>
              <a:t>i</a:t>
            </a:r>
            <a:r>
              <a:rPr lang="en-IN" sz="3200" dirty="0"/>
              <a:t> + 10</a:t>
            </a:r>
            <a:r>
              <a:rPr lang="en-IN" sz="3200" dirty="0">
                <a:solidFill>
                  <a:srgbClr val="0070C0"/>
                </a:solidFill>
              </a:rPr>
              <a:t>;     // works fine</a:t>
            </a:r>
          </a:p>
          <a:p>
            <a:r>
              <a:rPr lang="en-IN" sz="3200" dirty="0"/>
              <a:t>    </a:t>
            </a:r>
            <a:r>
              <a:rPr lang="en-IN" sz="3200" dirty="0" err="1" smtClean="0">
                <a:solidFill>
                  <a:srgbClr val="C00000"/>
                </a:solidFill>
              </a:rPr>
              <a:t>i</a:t>
            </a:r>
            <a:r>
              <a:rPr lang="en-IN" sz="3200" dirty="0">
                <a:solidFill>
                  <a:srgbClr val="C00000"/>
                </a:solidFill>
              </a:rPr>
              <a:t>++;    </a:t>
            </a:r>
            <a:r>
              <a:rPr lang="en-IN" sz="3200" dirty="0">
                <a:solidFill>
                  <a:srgbClr val="0070C0"/>
                </a:solidFill>
              </a:rPr>
              <a:t>// this leads to Compile time error   </a:t>
            </a:r>
          </a:p>
          <a:p>
            <a:r>
              <a:rPr lang="en-IN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937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r>
              <a:rPr lang="en-US" dirty="0" smtClean="0"/>
              <a:t> class variable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dirty="0"/>
              <a:t>class Test{</a:t>
            </a:r>
          </a:p>
          <a:p>
            <a:pPr marL="0" indent="0">
              <a:buNone/>
            </a:pPr>
            <a:r>
              <a:rPr lang="en-IN" sz="3200" dirty="0"/>
              <a:t>    </a:t>
            </a:r>
            <a:r>
              <a:rPr lang="en-IN" sz="3200" dirty="0" err="1">
                <a:solidFill>
                  <a:srgbClr val="C00000"/>
                </a:solidFill>
              </a:rPr>
              <a:t>const</a:t>
            </a:r>
            <a:r>
              <a:rPr lang="en-IN" sz="3200" dirty="0">
                <a:solidFill>
                  <a:srgbClr val="C00000"/>
                </a:solidFill>
              </a:rPr>
              <a:t> </a:t>
            </a:r>
            <a:r>
              <a:rPr lang="en-IN" sz="3200" dirty="0" err="1">
                <a:solidFill>
                  <a:srgbClr val="C00000"/>
                </a:solidFill>
              </a:rPr>
              <a:t>int</a:t>
            </a:r>
            <a:r>
              <a:rPr lang="en-IN" sz="3200" dirty="0">
                <a:solidFill>
                  <a:srgbClr val="C00000"/>
                </a:solidFill>
              </a:rPr>
              <a:t> </a:t>
            </a:r>
            <a:r>
              <a:rPr lang="en-IN" sz="3200" dirty="0" err="1">
                <a:solidFill>
                  <a:srgbClr val="C00000"/>
                </a:solidFill>
              </a:rPr>
              <a:t>i</a:t>
            </a:r>
            <a:r>
              <a:rPr lang="en-IN" sz="3200" dirty="0">
                <a:solidFill>
                  <a:srgbClr val="C00000"/>
                </a:solidFill>
              </a:rPr>
              <a:t>;</a:t>
            </a:r>
          </a:p>
          <a:p>
            <a:pPr marL="0" indent="0">
              <a:buNone/>
            </a:pPr>
            <a:r>
              <a:rPr lang="en-IN" sz="3200" dirty="0"/>
              <a:t>    public:</a:t>
            </a:r>
          </a:p>
          <a:p>
            <a:pPr marL="0" indent="0">
              <a:buNone/>
            </a:pPr>
            <a:r>
              <a:rPr lang="en-IN" sz="3200" dirty="0"/>
              <a:t>    </a:t>
            </a:r>
            <a:r>
              <a:rPr lang="en-IN" sz="3200" dirty="0">
                <a:solidFill>
                  <a:srgbClr val="C00000"/>
                </a:solidFill>
              </a:rPr>
              <a:t>Test(</a:t>
            </a:r>
            <a:r>
              <a:rPr lang="en-IN" sz="3200" dirty="0" err="1">
                <a:solidFill>
                  <a:srgbClr val="C00000"/>
                </a:solidFill>
              </a:rPr>
              <a:t>int</a:t>
            </a:r>
            <a:r>
              <a:rPr lang="en-IN" sz="3200" dirty="0">
                <a:solidFill>
                  <a:srgbClr val="C00000"/>
                </a:solidFill>
              </a:rPr>
              <a:t> x):</a:t>
            </a:r>
            <a:r>
              <a:rPr lang="en-IN" sz="3200" dirty="0" err="1">
                <a:solidFill>
                  <a:srgbClr val="C00000"/>
                </a:solidFill>
              </a:rPr>
              <a:t>i</a:t>
            </a:r>
            <a:r>
              <a:rPr lang="en-IN" sz="3200" dirty="0">
                <a:solidFill>
                  <a:srgbClr val="C00000"/>
                </a:solidFill>
              </a:rPr>
              <a:t>(x) </a:t>
            </a:r>
            <a:r>
              <a:rPr lang="en-IN" sz="3200" dirty="0" smtClean="0">
                <a:solidFill>
                  <a:srgbClr val="C00000"/>
                </a:solidFill>
              </a:rPr>
              <a:t>{}   </a:t>
            </a:r>
            <a:r>
              <a:rPr lang="en-IN" sz="3200" dirty="0" smtClean="0">
                <a:solidFill>
                  <a:srgbClr val="0070C0"/>
                </a:solidFill>
              </a:rPr>
              <a:t>//initialized using constructor</a:t>
            </a:r>
            <a:endParaRPr lang="en-IN" sz="3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sz="3200" dirty="0"/>
              <a:t>    void show(){</a:t>
            </a:r>
            <a:r>
              <a:rPr lang="en-IN" sz="3200" dirty="0" err="1"/>
              <a:t>cout</a:t>
            </a:r>
            <a:r>
              <a:rPr lang="en-IN" sz="3200" dirty="0"/>
              <a:t>&lt;&lt;"</a:t>
            </a:r>
            <a:r>
              <a:rPr lang="en-IN" sz="3200" dirty="0" err="1"/>
              <a:t>i</a:t>
            </a:r>
            <a:r>
              <a:rPr lang="en-IN" sz="3200" dirty="0"/>
              <a:t>="&lt;&lt;</a:t>
            </a:r>
            <a:r>
              <a:rPr lang="en-IN" sz="3200" dirty="0" err="1"/>
              <a:t>i</a:t>
            </a:r>
            <a:r>
              <a:rPr lang="en-IN" sz="3200" dirty="0"/>
              <a:t>&lt;&lt;</a:t>
            </a:r>
            <a:r>
              <a:rPr lang="en-IN" sz="3200" dirty="0" err="1"/>
              <a:t>endl</a:t>
            </a:r>
            <a:r>
              <a:rPr lang="en-IN" sz="3200" dirty="0"/>
              <a:t>;}</a:t>
            </a:r>
          </a:p>
          <a:p>
            <a:pPr marL="0" indent="0">
              <a:buNone/>
            </a:pPr>
            <a:r>
              <a:rPr lang="en-IN" sz="3200" dirty="0"/>
              <a:t>};</a:t>
            </a:r>
          </a:p>
          <a:p>
            <a:pPr marL="0" indent="0">
              <a:buNone/>
            </a:pPr>
            <a:r>
              <a:rPr lang="en-IN" sz="3200" dirty="0" err="1"/>
              <a:t>int</a:t>
            </a:r>
            <a:r>
              <a:rPr lang="en-IN" sz="3200" dirty="0"/>
              <a:t> main(){Test t(190);</a:t>
            </a:r>
            <a:r>
              <a:rPr lang="en-IN" sz="3200" dirty="0" err="1"/>
              <a:t>t.show</a:t>
            </a:r>
            <a:r>
              <a:rPr lang="en-IN" sz="3200" dirty="0"/>
              <a:t>(); }</a:t>
            </a:r>
          </a:p>
          <a:p>
            <a:pPr marL="0" indent="0">
              <a:buNone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76649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r>
              <a:rPr lang="en-US" dirty="0" smtClean="0"/>
              <a:t> function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idea of </a:t>
            </a:r>
            <a:r>
              <a:rPr lang="en-US" sz="3200" i="1" dirty="0" err="1"/>
              <a:t>const</a:t>
            </a:r>
            <a:r>
              <a:rPr lang="en-US" sz="3200" dirty="0"/>
              <a:t> functions is not to allow them to modify the object on which they are called. </a:t>
            </a:r>
            <a:endParaRPr lang="en-US" sz="3200" dirty="0" smtClean="0"/>
          </a:p>
          <a:p>
            <a:r>
              <a:rPr lang="en-US" sz="3200" dirty="0" smtClean="0"/>
              <a:t>It </a:t>
            </a:r>
            <a:r>
              <a:rPr lang="en-US" sz="3200" dirty="0"/>
              <a:t>is recommended </a:t>
            </a:r>
            <a:r>
              <a:rPr lang="en-US" sz="3200" dirty="0" smtClean="0"/>
              <a:t>to </a:t>
            </a:r>
            <a:r>
              <a:rPr lang="en-US" sz="3200" dirty="0"/>
              <a:t>make as many functions </a:t>
            </a:r>
            <a:r>
              <a:rPr lang="en-US" sz="3200" i="1" dirty="0" err="1"/>
              <a:t>const</a:t>
            </a:r>
            <a:r>
              <a:rPr lang="en-US" sz="3200" dirty="0"/>
              <a:t> as possible so </a:t>
            </a:r>
            <a:r>
              <a:rPr lang="en-US" sz="3200" dirty="0" smtClean="0"/>
              <a:t>that </a:t>
            </a:r>
            <a:r>
              <a:rPr lang="en-US" sz="3200" dirty="0"/>
              <a:t>accidental changes to objects are </a:t>
            </a:r>
            <a:r>
              <a:rPr lang="en-US" sz="3200" dirty="0" smtClean="0"/>
              <a:t>avoided.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33899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r>
              <a:rPr lang="en-US" dirty="0" smtClean="0"/>
              <a:t> class </a:t>
            </a:r>
            <a:r>
              <a:rPr lang="en-US" i="1" dirty="0" smtClean="0"/>
              <a:t>member </a:t>
            </a:r>
            <a:r>
              <a:rPr lang="en-US" dirty="0" smtClean="0"/>
              <a:t>function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dirty="0"/>
              <a:t>class A{</a:t>
            </a:r>
          </a:p>
          <a:p>
            <a:pPr marL="0" indent="0">
              <a:buNone/>
            </a:pPr>
            <a:r>
              <a:rPr lang="en-IN" sz="3200" dirty="0"/>
              <a:t>public</a:t>
            </a:r>
            <a:r>
              <a:rPr lang="en-IN" sz="3200" dirty="0" smtClean="0"/>
              <a:t>:  </a:t>
            </a:r>
            <a:r>
              <a:rPr lang="en-IN" sz="3200" dirty="0" err="1" smtClean="0"/>
              <a:t>int</a:t>
            </a:r>
            <a:r>
              <a:rPr lang="en-IN" sz="3200" dirty="0" smtClean="0"/>
              <a:t> </a:t>
            </a:r>
            <a:r>
              <a:rPr lang="en-IN" sz="3200" dirty="0"/>
              <a:t>x;</a:t>
            </a:r>
          </a:p>
          <a:p>
            <a:pPr marL="0" indent="0">
              <a:buNone/>
            </a:pPr>
            <a:r>
              <a:rPr lang="en-IN" sz="3200" dirty="0"/>
              <a:t>void </a:t>
            </a:r>
            <a:r>
              <a:rPr lang="en-IN" sz="3200" dirty="0" err="1"/>
              <a:t>func</a:t>
            </a:r>
            <a:r>
              <a:rPr lang="en-IN" sz="3200" dirty="0"/>
              <a:t>() </a:t>
            </a:r>
            <a:r>
              <a:rPr lang="en-IN" sz="3200" b="1" i="1" dirty="0" err="1">
                <a:solidFill>
                  <a:srgbClr val="C00000"/>
                </a:solidFill>
              </a:rPr>
              <a:t>const</a:t>
            </a:r>
            <a:r>
              <a:rPr lang="en-IN" sz="3200" dirty="0"/>
              <a:t>{</a:t>
            </a:r>
          </a:p>
          <a:p>
            <a:pPr marL="0" indent="0">
              <a:buNone/>
            </a:pPr>
            <a:r>
              <a:rPr lang="en-IN" sz="3200" dirty="0"/>
              <a:t>			</a:t>
            </a:r>
            <a:r>
              <a:rPr lang="en-IN" sz="3200" dirty="0">
                <a:solidFill>
                  <a:srgbClr val="0070C0"/>
                </a:solidFill>
              </a:rPr>
              <a:t>x = 0; </a:t>
            </a:r>
            <a:r>
              <a:rPr lang="en-IN" sz="3200" dirty="0">
                <a:solidFill>
                  <a:srgbClr val="00B050"/>
                </a:solidFill>
              </a:rPr>
              <a:t>// </a:t>
            </a:r>
            <a:r>
              <a:rPr lang="en-IN" sz="3200" dirty="0" smtClean="0">
                <a:solidFill>
                  <a:srgbClr val="00B050"/>
                </a:solidFill>
              </a:rPr>
              <a:t>[Error] can’t modify object variable</a:t>
            </a:r>
            <a:endParaRPr lang="en-IN" sz="32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IN" sz="3200" dirty="0"/>
              <a:t>		}</a:t>
            </a:r>
          </a:p>
          <a:p>
            <a:pPr marL="0" indent="0">
              <a:buNone/>
            </a:pPr>
            <a:r>
              <a:rPr lang="en-IN" sz="3200" dirty="0"/>
              <a:t>};</a:t>
            </a:r>
          </a:p>
          <a:p>
            <a:pPr marL="0" indent="0">
              <a:buNone/>
            </a:pPr>
            <a:r>
              <a:rPr lang="en-IN" sz="3200" dirty="0" err="1"/>
              <a:t>int</a:t>
            </a:r>
            <a:r>
              <a:rPr lang="en-IN" sz="3200" dirty="0"/>
              <a:t> main(){}</a:t>
            </a:r>
          </a:p>
        </p:txBody>
      </p:sp>
    </p:spTree>
    <p:extLst>
      <p:ext uri="{BB962C8B-B14F-4D97-AF65-F5344CB8AC3E}">
        <p14:creationId xmlns:p14="http://schemas.microsoft.com/office/powerpoint/2010/main" val="19576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concepts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Const</a:t>
            </a:r>
            <a:r>
              <a:rPr lang="en-US" dirty="0" smtClean="0">
                <a:solidFill>
                  <a:schemeClr val="tx1"/>
                </a:solidFill>
              </a:rPr>
              <a:t> function and object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35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c</a:t>
            </a:r>
            <a:r>
              <a:rPr lang="en-US" i="1" dirty="0" err="1" smtClean="0"/>
              <a:t>onst</a:t>
            </a:r>
            <a:r>
              <a:rPr lang="en-US" dirty="0" smtClean="0"/>
              <a:t> function should be a member function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#include&lt;</a:t>
            </a:r>
            <a:r>
              <a:rPr lang="en-US" sz="3200" dirty="0" err="1"/>
              <a:t>iostream</a:t>
            </a:r>
            <a:r>
              <a:rPr lang="en-US" sz="3200" dirty="0"/>
              <a:t>&gt;</a:t>
            </a:r>
          </a:p>
          <a:p>
            <a:pPr marL="0" indent="0">
              <a:buNone/>
            </a:pPr>
            <a:r>
              <a:rPr lang="en-US" sz="3200" dirty="0"/>
              <a:t>using namespace </a:t>
            </a:r>
            <a:r>
              <a:rPr lang="en-US" sz="3200" dirty="0" err="1"/>
              <a:t>std</a:t>
            </a:r>
            <a:r>
              <a:rPr lang="en-US" sz="3200" dirty="0"/>
              <a:t>;</a:t>
            </a:r>
          </a:p>
          <a:p>
            <a:pPr marL="0" indent="0">
              <a:buNone/>
            </a:pPr>
            <a:r>
              <a:rPr lang="en-US" sz="3200" dirty="0" err="1"/>
              <a:t>int</a:t>
            </a:r>
            <a:r>
              <a:rPr lang="en-US" sz="3200" dirty="0"/>
              <a:t> </a:t>
            </a:r>
            <a:r>
              <a:rPr lang="en-US" sz="3200" dirty="0" err="1"/>
              <a:t>i</a:t>
            </a:r>
            <a:r>
              <a:rPr lang="en-US" sz="3200" dirty="0"/>
              <a:t> = 99;</a:t>
            </a:r>
          </a:p>
          <a:p>
            <a:pPr marL="0" indent="0">
              <a:buNone/>
            </a:pPr>
            <a:r>
              <a:rPr lang="en-US" sz="3200" dirty="0"/>
              <a:t>void fun() </a:t>
            </a:r>
            <a:r>
              <a:rPr lang="en-US" sz="3200" dirty="0" err="1"/>
              <a:t>const</a:t>
            </a:r>
            <a:r>
              <a:rPr lang="en-US" sz="3200" dirty="0"/>
              <a:t>{}</a:t>
            </a:r>
          </a:p>
          <a:p>
            <a:pPr marL="0" indent="0">
              <a:buNone/>
            </a:pPr>
            <a:r>
              <a:rPr lang="en-US" sz="3200" dirty="0" err="1"/>
              <a:t>int</a:t>
            </a:r>
            <a:r>
              <a:rPr lang="en-US" sz="3200" dirty="0"/>
              <a:t> main</a:t>
            </a:r>
            <a:r>
              <a:rPr lang="en-US" sz="3200" dirty="0" smtClean="0"/>
              <a:t>(){}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>
                <a:solidFill>
                  <a:srgbClr val="C00000"/>
                </a:solidFill>
              </a:rPr>
              <a:t>//What will be the output?</a:t>
            </a:r>
            <a:endParaRPr lang="en-IN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0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[Error] non-member function 'void fun()' cannot have cv-qualifier</a:t>
            </a:r>
          </a:p>
          <a:p>
            <a:endParaRPr lang="en-US" sz="3200" dirty="0"/>
          </a:p>
          <a:p>
            <a:r>
              <a:rPr lang="en-US" sz="3200" dirty="0"/>
              <a:t>Since there is no class where this function belongs to, </a:t>
            </a:r>
            <a:r>
              <a:rPr lang="en-US" sz="3200" dirty="0" smtClean="0"/>
              <a:t>you will get </a:t>
            </a:r>
            <a:r>
              <a:rPr lang="en-US" sz="3200" dirty="0"/>
              <a:t>an error.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54983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CB99-285B-4E4C-99BA-DF55DC6BF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70" y="2544121"/>
            <a:ext cx="10515600" cy="1325563"/>
          </a:xfrm>
        </p:spPr>
        <p:txBody>
          <a:bodyPr/>
          <a:lstStyle/>
          <a:p>
            <a:r>
              <a:rPr lang="en-US" dirty="0"/>
              <a:t>Header files and namespace</a:t>
            </a:r>
          </a:p>
        </p:txBody>
      </p:sp>
    </p:spTree>
    <p:extLst>
      <p:ext uri="{BB962C8B-B14F-4D97-AF65-F5344CB8AC3E}">
        <p14:creationId xmlns:p14="http://schemas.microsoft.com/office/powerpoint/2010/main" val="289405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r>
              <a:rPr lang="en-US" dirty="0" smtClean="0"/>
              <a:t> class object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 </a:t>
            </a:r>
            <a:r>
              <a:rPr lang="en-US" sz="3600" i="1" dirty="0" err="1" smtClean="0">
                <a:solidFill>
                  <a:srgbClr val="C00000"/>
                </a:solidFill>
              </a:rPr>
              <a:t>const</a:t>
            </a:r>
            <a:r>
              <a:rPr lang="en-US" sz="3600" dirty="0" smtClean="0">
                <a:solidFill>
                  <a:srgbClr val="C00000"/>
                </a:solidFill>
              </a:rPr>
              <a:t> </a:t>
            </a:r>
            <a:r>
              <a:rPr lang="en-US" sz="3600" dirty="0">
                <a:solidFill>
                  <a:srgbClr val="C00000"/>
                </a:solidFill>
              </a:rPr>
              <a:t>class </a:t>
            </a:r>
            <a:r>
              <a:rPr lang="en-US" sz="3600" dirty="0" smtClean="0">
                <a:solidFill>
                  <a:srgbClr val="C00000"/>
                </a:solidFill>
              </a:rPr>
              <a:t>object</a:t>
            </a:r>
            <a:r>
              <a:rPr lang="en-US" sz="3600" dirty="0" smtClean="0"/>
              <a:t>, member </a:t>
            </a:r>
            <a:r>
              <a:rPr lang="en-US" sz="3600" dirty="0"/>
              <a:t>variables </a:t>
            </a:r>
            <a:r>
              <a:rPr lang="en-US" sz="3600" dirty="0" smtClean="0"/>
              <a:t>cannot be modified</a:t>
            </a:r>
          </a:p>
          <a:p>
            <a:r>
              <a:rPr lang="en-US" sz="3600" dirty="0" smtClean="0"/>
              <a:t>Calling member </a:t>
            </a:r>
            <a:r>
              <a:rPr lang="en-US" sz="3600" dirty="0"/>
              <a:t>functions that </a:t>
            </a:r>
            <a:r>
              <a:rPr lang="en-US" sz="3600" dirty="0" smtClean="0"/>
              <a:t>change </a:t>
            </a:r>
            <a:r>
              <a:rPr lang="en-US" sz="3600" dirty="0"/>
              <a:t>the value of member </a:t>
            </a:r>
            <a:r>
              <a:rPr lang="en-US" sz="3600" dirty="0" smtClean="0"/>
              <a:t>variables</a:t>
            </a:r>
            <a:r>
              <a:rPr lang="en-US" sz="3600" dirty="0"/>
              <a:t> </a:t>
            </a:r>
            <a:r>
              <a:rPr lang="en-US" sz="3600" dirty="0" smtClean="0"/>
              <a:t>is also prohibited.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79076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300037"/>
            <a:ext cx="10515600" cy="63722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// Example of </a:t>
            </a:r>
            <a:r>
              <a:rPr lang="en-US" dirty="0" err="1" smtClean="0">
                <a:solidFill>
                  <a:srgbClr val="C00000"/>
                </a:solidFill>
              </a:rPr>
              <a:t>const</a:t>
            </a:r>
            <a:r>
              <a:rPr lang="en-US" dirty="0" smtClean="0">
                <a:solidFill>
                  <a:srgbClr val="C00000"/>
                </a:solidFill>
              </a:rPr>
              <a:t> object</a:t>
            </a:r>
            <a:endParaRPr lang="en-IN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N" dirty="0" smtClean="0"/>
              <a:t>class </a:t>
            </a:r>
            <a:r>
              <a:rPr lang="en-IN" dirty="0"/>
              <a:t>Test{</a:t>
            </a:r>
          </a:p>
          <a:p>
            <a:pPr marL="0" indent="0">
              <a:buNone/>
            </a:pPr>
            <a:r>
              <a:rPr lang="en-IN" dirty="0"/>
              <a:t>public: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;</a:t>
            </a:r>
          </a:p>
          <a:p>
            <a:pPr marL="0" indent="0">
              <a:buNone/>
            </a:pPr>
            <a:r>
              <a:rPr lang="en-IN" dirty="0"/>
              <a:t>    Test(): </a:t>
            </a:r>
            <a:r>
              <a:rPr lang="en-IN" dirty="0" err="1"/>
              <a:t>i</a:t>
            </a:r>
            <a:r>
              <a:rPr lang="en-IN" dirty="0"/>
              <a:t>(0) {}</a:t>
            </a:r>
          </a:p>
          <a:p>
            <a:pPr marL="0" indent="0">
              <a:buNone/>
            </a:pPr>
            <a:r>
              <a:rPr lang="en-IN" dirty="0"/>
              <a:t>    void </a:t>
            </a:r>
            <a:r>
              <a:rPr lang="en-IN" dirty="0" err="1"/>
              <a:t>setValue</a:t>
            </a:r>
            <a:r>
              <a:rPr lang="en-IN" dirty="0"/>
              <a:t>(</a:t>
            </a:r>
            <a:r>
              <a:rPr lang="en-IN" dirty="0" err="1"/>
              <a:t>int</a:t>
            </a:r>
            <a:r>
              <a:rPr lang="en-IN" dirty="0"/>
              <a:t> a) { </a:t>
            </a:r>
            <a:r>
              <a:rPr lang="en-IN" dirty="0" err="1"/>
              <a:t>i</a:t>
            </a:r>
            <a:r>
              <a:rPr lang="en-IN" dirty="0"/>
              <a:t>=a;}</a:t>
            </a:r>
          </a:p>
          <a:p>
            <a:pPr marL="0" indent="0">
              <a:buNone/>
            </a:pPr>
            <a:r>
              <a:rPr lang="en-IN" dirty="0"/>
              <a:t>};</a:t>
            </a:r>
          </a:p>
          <a:p>
            <a:pPr marL="0" indent="0">
              <a:buNone/>
            </a:pPr>
            <a:r>
              <a:rPr lang="en-IN" dirty="0" err="1"/>
              <a:t>int</a:t>
            </a:r>
            <a:r>
              <a:rPr lang="en-IN" dirty="0"/>
              <a:t> main(){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dirty="0" err="1"/>
              <a:t>const</a:t>
            </a:r>
            <a:r>
              <a:rPr lang="en-IN" dirty="0"/>
              <a:t> Test t; </a:t>
            </a:r>
            <a:r>
              <a:rPr lang="en-IN" dirty="0">
                <a:solidFill>
                  <a:srgbClr val="C00000"/>
                </a:solidFill>
              </a:rPr>
              <a:t>// calls default constructor</a:t>
            </a:r>
          </a:p>
          <a:p>
            <a:pPr marL="0" indent="0">
              <a:buNone/>
            </a:pPr>
            <a:r>
              <a:rPr lang="en-IN" dirty="0"/>
              <a:t>     </a:t>
            </a:r>
            <a:r>
              <a:rPr lang="en-IN" dirty="0">
                <a:solidFill>
                  <a:srgbClr val="C00000"/>
                </a:solidFill>
              </a:rPr>
              <a:t>//</a:t>
            </a:r>
            <a:r>
              <a:rPr lang="en-IN" dirty="0" err="1">
                <a:solidFill>
                  <a:srgbClr val="C00000"/>
                </a:solidFill>
              </a:rPr>
              <a:t>t.i</a:t>
            </a:r>
            <a:r>
              <a:rPr lang="en-IN" dirty="0">
                <a:solidFill>
                  <a:srgbClr val="C00000"/>
                </a:solidFill>
              </a:rPr>
              <a:t> = 5; // [Error]</a:t>
            </a:r>
          </a:p>
          <a:p>
            <a:pPr marL="0" indent="0">
              <a:buNone/>
            </a:pPr>
            <a:r>
              <a:rPr lang="en-IN" dirty="0">
                <a:solidFill>
                  <a:srgbClr val="C00000"/>
                </a:solidFill>
              </a:rPr>
              <a:t>    //</a:t>
            </a:r>
            <a:r>
              <a:rPr lang="en-IN" dirty="0" err="1">
                <a:solidFill>
                  <a:srgbClr val="C00000"/>
                </a:solidFill>
              </a:rPr>
              <a:t>t.setValue</a:t>
            </a:r>
            <a:r>
              <a:rPr lang="en-IN" dirty="0">
                <a:solidFill>
                  <a:srgbClr val="C00000"/>
                </a:solidFill>
              </a:rPr>
              <a:t>(5); // [Error]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453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basics - 1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main(){</a:t>
            </a:r>
          </a:p>
          <a:p>
            <a:pPr marL="0" indent="0">
              <a:buNone/>
            </a:pPr>
            <a:r>
              <a:rPr lang="en-US" dirty="0"/>
              <a:t>string name;</a:t>
            </a:r>
          </a:p>
          <a:p>
            <a:pPr marL="0" indent="0">
              <a:buNone/>
            </a:pPr>
            <a:r>
              <a:rPr lang="en-US" dirty="0" err="1"/>
              <a:t>cout</a:t>
            </a:r>
            <a:r>
              <a:rPr lang="en-US" dirty="0"/>
              <a:t>&lt;&lt;"Enter name: ";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getline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dirty="0" err="1">
                <a:solidFill>
                  <a:srgbClr val="C00000"/>
                </a:solidFill>
              </a:rPr>
              <a:t>cin,name</a:t>
            </a:r>
            <a:r>
              <a:rPr lang="en-US" dirty="0">
                <a:solidFill>
                  <a:srgbClr val="C00000"/>
                </a:solidFill>
              </a:rPr>
              <a:t>);  </a:t>
            </a:r>
            <a:r>
              <a:rPr lang="en-US" dirty="0">
                <a:solidFill>
                  <a:srgbClr val="0070C0"/>
                </a:solidFill>
              </a:rPr>
              <a:t>// </a:t>
            </a:r>
            <a:r>
              <a:rPr lang="en-US" dirty="0" err="1">
                <a:solidFill>
                  <a:srgbClr val="0070C0"/>
                </a:solidFill>
              </a:rPr>
              <a:t>cin</a:t>
            </a:r>
            <a:r>
              <a:rPr lang="en-US" dirty="0">
                <a:solidFill>
                  <a:srgbClr val="0070C0"/>
                </a:solidFill>
              </a:rPr>
              <a:t>&gt;&gt;name; will only take first word</a:t>
            </a:r>
          </a:p>
          <a:p>
            <a:pPr marL="0" indent="0">
              <a:buNone/>
            </a:pPr>
            <a:r>
              <a:rPr lang="en-US" dirty="0"/>
              <a:t>if(</a:t>
            </a:r>
            <a:r>
              <a:rPr lang="en-US" b="1" dirty="0" err="1"/>
              <a:t>name.</a:t>
            </a:r>
            <a:r>
              <a:rPr lang="en-US" b="1" i="1" dirty="0" err="1"/>
              <a:t>compare</a:t>
            </a:r>
            <a:r>
              <a:rPr lang="en-US" dirty="0"/>
              <a:t>("rocky </a:t>
            </a:r>
            <a:r>
              <a:rPr lang="en-US" dirty="0" err="1"/>
              <a:t>sharma</a:t>
            </a:r>
            <a:r>
              <a:rPr lang="en-US" dirty="0"/>
              <a:t>")==0)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cout</a:t>
            </a:r>
            <a:r>
              <a:rPr lang="en-US" dirty="0"/>
              <a:t>&lt;&lt;"Same"&lt;&lt;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else </a:t>
            </a:r>
            <a:r>
              <a:rPr lang="en-US" dirty="0" err="1"/>
              <a:t>cout</a:t>
            </a:r>
            <a:r>
              <a:rPr lang="en-US" dirty="0"/>
              <a:t>&lt;&lt;"Different"&lt;&lt;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0025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</a:t>
            </a:r>
            <a:r>
              <a:rPr lang="en-US" dirty="0" err="1" smtClean="0"/>
              <a:t>concat</a:t>
            </a:r>
            <a:r>
              <a:rPr lang="en-US" dirty="0" smtClean="0"/>
              <a:t> (connect)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main(){</a:t>
            </a:r>
          </a:p>
          <a:p>
            <a:pPr marL="0" indent="0">
              <a:buNone/>
            </a:pPr>
            <a:r>
              <a:rPr lang="en-US" dirty="0"/>
              <a:t>string </a:t>
            </a:r>
            <a:r>
              <a:rPr lang="en-US" dirty="0" err="1"/>
              <a:t>name1,name2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cout</a:t>
            </a:r>
            <a:r>
              <a:rPr lang="en-US" dirty="0"/>
              <a:t>&lt;&lt;"string 1: "; </a:t>
            </a:r>
            <a:r>
              <a:rPr lang="en-US" dirty="0" err="1"/>
              <a:t>cin</a:t>
            </a:r>
            <a:r>
              <a:rPr lang="en-US" dirty="0"/>
              <a:t>&gt;&gt;</a:t>
            </a:r>
            <a:r>
              <a:rPr lang="en-US" dirty="0" err="1"/>
              <a:t>name1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cout</a:t>
            </a:r>
            <a:r>
              <a:rPr lang="en-US" dirty="0"/>
              <a:t>&lt;&lt;"string 2: "; </a:t>
            </a:r>
            <a:r>
              <a:rPr lang="en-US" dirty="0" err="1"/>
              <a:t>cin</a:t>
            </a:r>
            <a:r>
              <a:rPr lang="en-US" dirty="0"/>
              <a:t>&gt;&gt;</a:t>
            </a:r>
            <a:r>
              <a:rPr lang="en-US" dirty="0" err="1"/>
              <a:t>name2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cout</a:t>
            </a:r>
            <a:r>
              <a:rPr lang="en-US" dirty="0"/>
              <a:t>&lt;&lt;"String </a:t>
            </a:r>
            <a:r>
              <a:rPr lang="en-US" dirty="0" err="1"/>
              <a:t>concat</a:t>
            </a:r>
            <a:r>
              <a:rPr lang="en-US" dirty="0"/>
              <a:t> = "&lt;&lt;</a:t>
            </a:r>
            <a:r>
              <a:rPr lang="en-US" dirty="0" err="1"/>
              <a:t>name1</a:t>
            </a:r>
            <a:r>
              <a:rPr lang="en-US" dirty="0"/>
              <a:t>+", "+ </a:t>
            </a:r>
            <a:r>
              <a:rPr lang="en-US" dirty="0" err="1"/>
              <a:t>name2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// + means connect strings together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4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file and more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#include &lt;iostream&gt;  // input-output stream for </a:t>
            </a:r>
            <a:r>
              <a:rPr lang="en-US" sz="3200" dirty="0" err="1">
                <a:solidFill>
                  <a:srgbClr val="C00000"/>
                </a:solidFill>
              </a:rPr>
              <a:t>cin</a:t>
            </a:r>
            <a:r>
              <a:rPr lang="en-US" sz="3200" dirty="0">
                <a:solidFill>
                  <a:srgbClr val="C00000"/>
                </a:solidFill>
              </a:rPr>
              <a:t>/</a:t>
            </a:r>
            <a:r>
              <a:rPr lang="en-US" sz="3200" dirty="0" err="1">
                <a:solidFill>
                  <a:srgbClr val="C00000"/>
                </a:solidFill>
              </a:rPr>
              <a:t>cout</a:t>
            </a:r>
            <a:endParaRPr lang="en-US" sz="3200" dirty="0">
              <a:solidFill>
                <a:srgbClr val="C00000"/>
              </a:solidFill>
            </a:endParaRPr>
          </a:p>
          <a:p>
            <a:r>
              <a:rPr lang="en-US" sz="3200" dirty="0">
                <a:solidFill>
                  <a:srgbClr val="C00000"/>
                </a:solidFill>
              </a:rPr>
              <a:t>using namespace </a:t>
            </a:r>
            <a:r>
              <a:rPr lang="en-US" sz="3200" dirty="0" err="1">
                <a:solidFill>
                  <a:srgbClr val="C00000"/>
                </a:solidFill>
              </a:rPr>
              <a:t>std</a:t>
            </a:r>
            <a:r>
              <a:rPr lang="en-US" sz="3200" dirty="0">
                <a:solidFill>
                  <a:srgbClr val="C00000"/>
                </a:solidFill>
              </a:rPr>
              <a:t>;</a:t>
            </a:r>
          </a:p>
          <a:p>
            <a:endParaRPr lang="en-US" sz="3200" dirty="0"/>
          </a:p>
          <a:p>
            <a:r>
              <a:rPr lang="en-US" sz="3200" dirty="0"/>
              <a:t>Namespaces allow us to  differentiate same named  entities in various libraries. </a:t>
            </a:r>
            <a:r>
              <a:rPr lang="en-US" sz="3200" dirty="0" smtClean="0"/>
              <a:t>It is just a region of the code or library and not a function.</a:t>
            </a:r>
            <a:endParaRPr lang="en-US" sz="3200" dirty="0"/>
          </a:p>
          <a:p>
            <a:r>
              <a:rPr lang="en-US" sz="3200" b="1" i="1" dirty="0" err="1"/>
              <a:t>std</a:t>
            </a:r>
            <a:r>
              <a:rPr lang="en-US" sz="3200" dirty="0"/>
              <a:t> stands for standard I/O on the console screen.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5288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of namespace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#include &lt;</a:t>
            </a:r>
            <a:r>
              <a:rPr lang="en-US" sz="3200" dirty="0" err="1"/>
              <a:t>iostream</a:t>
            </a:r>
            <a:r>
              <a:rPr lang="en-US" sz="3200" dirty="0"/>
              <a:t>&gt;</a:t>
            </a:r>
          </a:p>
          <a:p>
            <a:pPr marL="0" indent="0">
              <a:buNone/>
            </a:pPr>
            <a:r>
              <a:rPr lang="en-US" sz="3200" dirty="0" err="1"/>
              <a:t>int</a:t>
            </a:r>
            <a:r>
              <a:rPr lang="en-US" sz="3200" dirty="0"/>
              <a:t> main() { 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 err="1"/>
              <a:t>int</a:t>
            </a:r>
            <a:r>
              <a:rPr lang="en-US" sz="3200" dirty="0"/>
              <a:t> value; </a:t>
            </a:r>
          </a:p>
          <a:p>
            <a:pPr marL="0" indent="0">
              <a:buNone/>
            </a:pPr>
            <a:r>
              <a:rPr lang="en-US" sz="3200" dirty="0"/>
              <a:t>    value = 0; </a:t>
            </a:r>
          </a:p>
          <a:p>
            <a:pPr marL="0" indent="0">
              <a:buNone/>
            </a:pPr>
            <a:r>
              <a:rPr lang="en-US" sz="3200" dirty="0"/>
              <a:t>    double value</a:t>
            </a:r>
            <a:r>
              <a:rPr lang="en-US" sz="3200" dirty="0">
                <a:solidFill>
                  <a:srgbClr val="C00000"/>
                </a:solidFill>
              </a:rPr>
              <a:t>; // Error here due to reuse of </a:t>
            </a:r>
            <a:r>
              <a:rPr lang="en-US" sz="3200" i="1" dirty="0">
                <a:solidFill>
                  <a:srgbClr val="C00000"/>
                </a:solidFill>
              </a:rPr>
              <a:t>value</a:t>
            </a:r>
          </a:p>
          <a:p>
            <a:pPr marL="0" indent="0">
              <a:buNone/>
            </a:pPr>
            <a:r>
              <a:rPr lang="en-US" sz="3200" dirty="0"/>
              <a:t>    value = 0.0; </a:t>
            </a:r>
          </a:p>
          <a:p>
            <a:pPr marL="0" indent="0">
              <a:buNone/>
            </a:pPr>
            <a:r>
              <a:rPr lang="en-US" sz="3200" dirty="0"/>
              <a:t>}</a:t>
            </a:r>
          </a:p>
          <a:p>
            <a:pPr marL="0" indent="0">
              <a:buNone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92054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i="1" dirty="0" smtClean="0"/>
              <a:t> – </a:t>
            </a:r>
            <a:r>
              <a:rPr lang="en-US" dirty="0" smtClean="0"/>
              <a:t>namespace defines the </a:t>
            </a:r>
            <a:r>
              <a:rPr lang="en-US" b="1" i="1" dirty="0" smtClean="0"/>
              <a:t>scope</a:t>
            </a:r>
            <a:endParaRPr lang="en-IN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604"/>
            <a:ext cx="10515600" cy="5175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dirty="0"/>
              <a:t>#include &lt;</a:t>
            </a:r>
            <a:r>
              <a:rPr lang="en-IN" sz="3200" dirty="0" err="1"/>
              <a:t>iostream</a:t>
            </a:r>
            <a:r>
              <a:rPr lang="en-IN" sz="3200" dirty="0"/>
              <a:t>&gt; </a:t>
            </a:r>
          </a:p>
          <a:p>
            <a:pPr marL="0" indent="0">
              <a:buNone/>
            </a:pPr>
            <a:r>
              <a:rPr lang="en-IN" sz="3200" dirty="0"/>
              <a:t>using namespace </a:t>
            </a:r>
            <a:r>
              <a:rPr lang="en-IN" sz="3200" dirty="0" err="1"/>
              <a:t>std</a:t>
            </a:r>
            <a:r>
              <a:rPr lang="en-IN" sz="3200" dirty="0"/>
              <a:t>; </a:t>
            </a:r>
          </a:p>
          <a:p>
            <a:pPr marL="0" indent="0">
              <a:buNone/>
            </a:pPr>
            <a:r>
              <a:rPr lang="en-IN" sz="3200" dirty="0">
                <a:solidFill>
                  <a:srgbClr val="C00000"/>
                </a:solidFill>
              </a:rPr>
              <a:t>namespace </a:t>
            </a:r>
            <a:r>
              <a:rPr lang="en-IN" sz="3200" dirty="0" err="1">
                <a:solidFill>
                  <a:srgbClr val="C00000"/>
                </a:solidFill>
              </a:rPr>
              <a:t>ns1</a:t>
            </a:r>
            <a:r>
              <a:rPr lang="en-IN" sz="3200" dirty="0">
                <a:solidFill>
                  <a:srgbClr val="C00000"/>
                </a:solidFill>
              </a:rPr>
              <a:t> </a:t>
            </a:r>
            <a:r>
              <a:rPr lang="en-IN" sz="3200" dirty="0">
                <a:solidFill>
                  <a:schemeClr val="accent5"/>
                </a:solidFill>
              </a:rPr>
              <a:t>{ </a:t>
            </a:r>
            <a:r>
              <a:rPr lang="en-IN" sz="3200" dirty="0" err="1">
                <a:solidFill>
                  <a:schemeClr val="accent5"/>
                </a:solidFill>
              </a:rPr>
              <a:t>int</a:t>
            </a:r>
            <a:r>
              <a:rPr lang="en-IN" sz="3200" dirty="0">
                <a:solidFill>
                  <a:schemeClr val="accent5"/>
                </a:solidFill>
              </a:rPr>
              <a:t> value() {return 5;}</a:t>
            </a:r>
            <a:r>
              <a:rPr lang="en-IN" sz="3200" dirty="0">
                <a:solidFill>
                  <a:srgbClr val="C00000"/>
                </a:solidFill>
              </a:rPr>
              <a:t>} </a:t>
            </a:r>
          </a:p>
          <a:p>
            <a:pPr marL="0" indent="0">
              <a:buNone/>
            </a:pPr>
            <a:r>
              <a:rPr lang="en-IN" sz="3200" dirty="0">
                <a:solidFill>
                  <a:srgbClr val="C00000"/>
                </a:solidFill>
              </a:rPr>
              <a:t>namespace </a:t>
            </a:r>
            <a:r>
              <a:rPr lang="en-IN" sz="3200" dirty="0" err="1">
                <a:solidFill>
                  <a:srgbClr val="C00000"/>
                </a:solidFill>
              </a:rPr>
              <a:t>ns2</a:t>
            </a:r>
            <a:r>
              <a:rPr lang="en-IN" sz="3200" dirty="0">
                <a:solidFill>
                  <a:srgbClr val="C00000"/>
                </a:solidFill>
              </a:rPr>
              <a:t> { </a:t>
            </a:r>
            <a:r>
              <a:rPr lang="en-IN" sz="3200" dirty="0" err="1" smtClean="0">
                <a:solidFill>
                  <a:schemeClr val="accent5"/>
                </a:solidFill>
              </a:rPr>
              <a:t>int</a:t>
            </a:r>
            <a:r>
              <a:rPr lang="en-IN" sz="3200" dirty="0" smtClean="0">
                <a:solidFill>
                  <a:schemeClr val="accent5"/>
                </a:solidFill>
              </a:rPr>
              <a:t> </a:t>
            </a:r>
            <a:r>
              <a:rPr lang="en-IN" sz="3200" dirty="0">
                <a:solidFill>
                  <a:schemeClr val="accent5"/>
                </a:solidFill>
              </a:rPr>
              <a:t>value() {return </a:t>
            </a:r>
            <a:r>
              <a:rPr lang="en-IN" sz="3200" dirty="0" smtClean="0">
                <a:solidFill>
                  <a:schemeClr val="accent5"/>
                </a:solidFill>
              </a:rPr>
              <a:t>-</a:t>
            </a:r>
            <a:r>
              <a:rPr lang="en-IN" sz="3200" dirty="0">
                <a:solidFill>
                  <a:schemeClr val="accent5"/>
                </a:solidFill>
              </a:rPr>
              <a:t>5</a:t>
            </a:r>
            <a:r>
              <a:rPr lang="en-IN" sz="3200" dirty="0" smtClean="0">
                <a:solidFill>
                  <a:schemeClr val="accent5"/>
                </a:solidFill>
              </a:rPr>
              <a:t>;}</a:t>
            </a:r>
            <a:r>
              <a:rPr lang="en-IN" sz="3200" dirty="0" smtClean="0">
                <a:solidFill>
                  <a:srgbClr val="C00000"/>
                </a:solidFill>
              </a:rPr>
              <a:t>} </a:t>
            </a:r>
            <a:endParaRPr lang="en-IN" sz="32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N" sz="3200" dirty="0"/>
              <a:t>  </a:t>
            </a:r>
          </a:p>
          <a:p>
            <a:pPr marL="0" indent="0">
              <a:buNone/>
            </a:pPr>
            <a:r>
              <a:rPr lang="en-IN" sz="3200" dirty="0" err="1"/>
              <a:t>int</a:t>
            </a:r>
            <a:r>
              <a:rPr lang="en-IN" sz="3200" dirty="0"/>
              <a:t> main() { </a:t>
            </a:r>
          </a:p>
          <a:p>
            <a:pPr marL="0" indent="0">
              <a:buNone/>
            </a:pPr>
            <a:r>
              <a:rPr lang="en-IN" sz="3200" dirty="0" err="1"/>
              <a:t>cout</a:t>
            </a:r>
            <a:r>
              <a:rPr lang="en-IN" sz="3200" dirty="0"/>
              <a:t> &lt;&lt; </a:t>
            </a:r>
            <a:r>
              <a:rPr lang="en-IN" sz="3200" dirty="0" err="1">
                <a:solidFill>
                  <a:srgbClr val="C00000"/>
                </a:solidFill>
              </a:rPr>
              <a:t>ns1</a:t>
            </a:r>
            <a:r>
              <a:rPr lang="en-IN" sz="3200" dirty="0">
                <a:solidFill>
                  <a:srgbClr val="C00000"/>
                </a:solidFill>
              </a:rPr>
              <a:t>::value() </a:t>
            </a:r>
            <a:r>
              <a:rPr lang="en-IN" sz="3200" dirty="0"/>
              <a:t>&lt;&lt; '\n';  </a:t>
            </a:r>
            <a:r>
              <a:rPr lang="en-IN" sz="3200" dirty="0">
                <a:solidFill>
                  <a:schemeClr val="accent5"/>
                </a:solidFill>
              </a:rPr>
              <a:t>//5 will be displayed</a:t>
            </a:r>
          </a:p>
          <a:p>
            <a:pPr marL="0" indent="0">
              <a:buNone/>
            </a:pPr>
            <a:r>
              <a:rPr lang="en-IN" sz="3200" dirty="0" err="1"/>
              <a:t>cout</a:t>
            </a:r>
            <a:r>
              <a:rPr lang="en-IN" sz="3200" dirty="0"/>
              <a:t> &lt;&lt; </a:t>
            </a:r>
            <a:r>
              <a:rPr lang="en-IN" sz="3200" dirty="0" err="1">
                <a:solidFill>
                  <a:srgbClr val="C00000"/>
                </a:solidFill>
              </a:rPr>
              <a:t>ns2</a:t>
            </a:r>
            <a:r>
              <a:rPr lang="en-IN" sz="3200" dirty="0">
                <a:solidFill>
                  <a:srgbClr val="C00000"/>
                </a:solidFill>
              </a:rPr>
              <a:t>::value() </a:t>
            </a:r>
            <a:r>
              <a:rPr lang="en-IN" sz="3200" dirty="0"/>
              <a:t>&lt;&lt; '\n';     </a:t>
            </a:r>
            <a:r>
              <a:rPr lang="en-IN" sz="3200" dirty="0">
                <a:solidFill>
                  <a:schemeClr val="accent5"/>
                </a:solidFill>
              </a:rPr>
              <a:t>// </a:t>
            </a:r>
            <a:r>
              <a:rPr lang="en-IN" sz="3200" dirty="0" smtClean="0">
                <a:solidFill>
                  <a:schemeClr val="accent5"/>
                </a:solidFill>
              </a:rPr>
              <a:t>-5 </a:t>
            </a:r>
            <a:r>
              <a:rPr lang="en-IN" sz="3200" dirty="0">
                <a:solidFill>
                  <a:schemeClr val="accent5"/>
                </a:solidFill>
              </a:rPr>
              <a:t>will be displayed</a:t>
            </a:r>
          </a:p>
          <a:p>
            <a:pPr marL="0" indent="0">
              <a:buNone/>
            </a:pPr>
            <a:r>
              <a:rPr lang="en-IN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19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6965</TotalTime>
  <Words>1842</Words>
  <Application>Microsoft Office PowerPoint</Application>
  <PresentationFormat>Widescreen</PresentationFormat>
  <Paragraphs>363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Mangal</vt:lpstr>
      <vt:lpstr>Office Theme</vt:lpstr>
      <vt:lpstr>C++ slides - I</vt:lpstr>
      <vt:lpstr>Basic program</vt:lpstr>
      <vt:lpstr>cin &amp; cout</vt:lpstr>
      <vt:lpstr>cout basics</vt:lpstr>
      <vt:lpstr>Input char array with blanks</vt:lpstr>
      <vt:lpstr>Header files and namespace</vt:lpstr>
      <vt:lpstr>Header file and more</vt:lpstr>
      <vt:lpstr>Need of namespace</vt:lpstr>
      <vt:lpstr>Example – namespace defines the scope</vt:lpstr>
      <vt:lpstr>What will be the output?</vt:lpstr>
      <vt:lpstr>Without namespace could cause :: pollution</vt:lpstr>
      <vt:lpstr>using namespace std;</vt:lpstr>
      <vt:lpstr>Header file and namespace</vt:lpstr>
      <vt:lpstr>Classes in C++</vt:lpstr>
      <vt:lpstr>PowerPoint Presentation</vt:lpstr>
      <vt:lpstr>PowerPoint Presentation</vt:lpstr>
      <vt:lpstr>Structure in C++</vt:lpstr>
      <vt:lpstr>Structures in C++ vs in C</vt:lpstr>
      <vt:lpstr>PowerPoint Presentation</vt:lpstr>
      <vt:lpstr>Need more knowledge for 3 &amp; 4</vt:lpstr>
      <vt:lpstr>PowerPoint Presentation</vt:lpstr>
      <vt:lpstr>What is the output of the following program?</vt:lpstr>
      <vt:lpstr>PowerPoint Presentation</vt:lpstr>
      <vt:lpstr>Answer - Output – Compilation Error</vt:lpstr>
      <vt:lpstr>Now we use public: specifier for data and functions in class</vt:lpstr>
      <vt:lpstr>PowerPoint Presentation</vt:lpstr>
      <vt:lpstr>Output =  Age: 20</vt:lpstr>
      <vt:lpstr>Each object has its own variables/functions</vt:lpstr>
      <vt:lpstr>Access specifiers in C++</vt:lpstr>
      <vt:lpstr>Data private and functions public.  What will be the output of following program?</vt:lpstr>
      <vt:lpstr>PowerPoint Presentation</vt:lpstr>
      <vt:lpstr>PowerPoint Presentation</vt:lpstr>
      <vt:lpstr>C++ versus C language</vt:lpstr>
      <vt:lpstr>PowerPoint Presentation</vt:lpstr>
      <vt:lpstr>Four features of object oriented programming</vt:lpstr>
      <vt:lpstr>PowerPoint Presentation</vt:lpstr>
      <vt:lpstr>Encapsulation</vt:lpstr>
      <vt:lpstr>Abstraction</vt:lpstr>
      <vt:lpstr>Inheritance</vt:lpstr>
      <vt:lpstr>Polymorphism – late binding flexibility</vt:lpstr>
      <vt:lpstr>::  for global variable</vt:lpstr>
      <vt:lpstr> :: for  function def</vt:lpstr>
      <vt:lpstr>Constructor and Destructor functions</vt:lpstr>
      <vt:lpstr>Constructor - basics</vt:lpstr>
      <vt:lpstr>Destructor</vt:lpstr>
      <vt:lpstr>Basic constructor and destructor</vt:lpstr>
      <vt:lpstr>Static variable in Class</vt:lpstr>
      <vt:lpstr>Static function in Class</vt:lpstr>
      <vt:lpstr>Array of objects</vt:lpstr>
      <vt:lpstr>Passing and returning an object</vt:lpstr>
      <vt:lpstr>Inline functions</vt:lpstr>
      <vt:lpstr>Inline function properties</vt:lpstr>
      <vt:lpstr>‘const’ member function</vt:lpstr>
      <vt:lpstr>Const class variable</vt:lpstr>
      <vt:lpstr>Const function</vt:lpstr>
      <vt:lpstr>Const class member function</vt:lpstr>
      <vt:lpstr>Extra concepts</vt:lpstr>
      <vt:lpstr>const function should be a member function</vt:lpstr>
      <vt:lpstr>Output</vt:lpstr>
      <vt:lpstr>const class object</vt:lpstr>
      <vt:lpstr>PowerPoint Presentation</vt:lpstr>
      <vt:lpstr>String basics - 1</vt:lpstr>
      <vt:lpstr>String concat (connect)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slides - I</dc:title>
  <dc:creator>pannu</dc:creator>
  <cp:lastModifiedBy>pannu</cp:lastModifiedBy>
  <cp:revision>266</cp:revision>
  <dcterms:created xsi:type="dcterms:W3CDTF">2020-01-07T16:38:33Z</dcterms:created>
  <dcterms:modified xsi:type="dcterms:W3CDTF">2020-02-11T09:40:13Z</dcterms:modified>
</cp:coreProperties>
</file>